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61"/>
  </p:notesMasterIdLst>
  <p:sldIdLst>
    <p:sldId id="256" r:id="rId3"/>
    <p:sldId id="277" r:id="rId4"/>
    <p:sldId id="299" r:id="rId5"/>
    <p:sldId id="430" r:id="rId6"/>
    <p:sldId id="303" r:id="rId7"/>
    <p:sldId id="304" r:id="rId8"/>
    <p:sldId id="305" r:id="rId9"/>
    <p:sldId id="306" r:id="rId10"/>
    <p:sldId id="329" r:id="rId11"/>
    <p:sldId id="330" r:id="rId12"/>
    <p:sldId id="331" r:id="rId13"/>
    <p:sldId id="333" r:id="rId14"/>
    <p:sldId id="335" r:id="rId15"/>
    <p:sldId id="337" r:id="rId16"/>
    <p:sldId id="434" r:id="rId17"/>
    <p:sldId id="435" r:id="rId18"/>
    <p:sldId id="300" r:id="rId19"/>
    <p:sldId id="432" r:id="rId20"/>
    <p:sldId id="360" r:id="rId21"/>
    <p:sldId id="405" r:id="rId22"/>
    <p:sldId id="361" r:id="rId23"/>
    <p:sldId id="364" r:id="rId24"/>
    <p:sldId id="365" r:id="rId25"/>
    <p:sldId id="366" r:id="rId26"/>
    <p:sldId id="367" r:id="rId27"/>
    <p:sldId id="370" r:id="rId28"/>
    <p:sldId id="368" r:id="rId29"/>
    <p:sldId id="369" r:id="rId30"/>
    <p:sldId id="406" r:id="rId31"/>
    <p:sldId id="407" r:id="rId32"/>
    <p:sldId id="436" r:id="rId33"/>
    <p:sldId id="437" r:id="rId34"/>
    <p:sldId id="438" r:id="rId35"/>
    <p:sldId id="439" r:id="rId36"/>
    <p:sldId id="301" r:id="rId37"/>
    <p:sldId id="433" r:id="rId38"/>
    <p:sldId id="362" r:id="rId39"/>
    <p:sldId id="363" r:id="rId40"/>
    <p:sldId id="375" r:id="rId41"/>
    <p:sldId id="376" r:id="rId42"/>
    <p:sldId id="371" r:id="rId43"/>
    <p:sldId id="372" r:id="rId44"/>
    <p:sldId id="402" r:id="rId45"/>
    <p:sldId id="403" r:id="rId46"/>
    <p:sldId id="373" r:id="rId47"/>
    <p:sldId id="374" r:id="rId48"/>
    <p:sldId id="440" r:id="rId49"/>
    <p:sldId id="441" r:id="rId50"/>
    <p:sldId id="442" r:id="rId51"/>
    <p:sldId id="443" r:id="rId52"/>
    <p:sldId id="444" r:id="rId53"/>
    <p:sldId id="445" r:id="rId54"/>
    <p:sldId id="446" r:id="rId55"/>
    <p:sldId id="447" r:id="rId56"/>
    <p:sldId id="448" r:id="rId57"/>
    <p:sldId id="449" r:id="rId58"/>
    <p:sldId id="429" r:id="rId59"/>
    <p:sldId id="29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E3EDF7"/>
    <a:srgbClr val="ACE3FF"/>
    <a:srgbClr val="0285C8"/>
    <a:srgbClr val="00456F"/>
    <a:srgbClr val="AED2F2"/>
    <a:srgbClr val="007AB9"/>
    <a:srgbClr val="005A93"/>
    <a:srgbClr val="BAE3FF"/>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70" autoAdjust="0"/>
    <p:restoredTop sz="94660"/>
  </p:normalViewPr>
  <p:slideViewPr>
    <p:cSldViewPr snapToGrid="0">
      <p:cViewPr varScale="1">
        <p:scale>
          <a:sx n="117" d="100"/>
          <a:sy n="117" d="100"/>
        </p:scale>
        <p:origin x="283" y="8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不用考虑优化版本</a:t>
            </a:r>
          </a:p>
          <a:p>
            <a:endParaRPr lang="zh-CN" altLang="en-US"/>
          </a:p>
          <a:p>
            <a:r>
              <a:rPr lang="zh-CN" altLang="en-US"/>
              <a:t>位移一位</a:t>
            </a:r>
          </a:p>
          <a:p>
            <a:r>
              <a:rPr lang="zh-CN" altLang="en-US"/>
              <a:t>最后多一位</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优化后：</a:t>
            </a:r>
          </a:p>
          <a:p>
            <a:r>
              <a:rPr lang="en-US" altLang="zh-CN"/>
              <a:t>-1 0 0 0 -1 1 0 0 0 4 -1 0 2</a:t>
            </a:r>
          </a:p>
          <a:p>
            <a:r>
              <a:rPr lang="en-US" altLang="zh-CN"/>
              <a:t>-1 0 0 -1 0 2 -1 1 -1 0 0 -1 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题目的意思其实是需要递归消除 ac 的。如 "aaccac" -&gt; ""。不过因为题意不明确就不扣分了。</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(n-2)/K+1</a:t>
            </a:r>
            <a:endParaRPr lang="en-US" altLang="zh-CN"/>
          </a:p>
          <a:p>
            <a:r>
              <a:rPr lang="en-US" altLang="zh-CN">
                <a:sym typeface="+mn-ea"/>
              </a:rPr>
              <a:t>(n-1)/K</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nK+1+i</a:t>
            </a:r>
          </a:p>
          <a:p>
            <a:r>
              <a:rPr lang="en-US" altLang="zh-CN"/>
              <a:t>(n-1)K+2+i</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大题表述尽可能清晰：不容易被误判</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此时栈顶为</a:t>
            </a:r>
            <a:r>
              <a:rPr lang="en-US" altLang="zh-CN"/>
              <a:t>pu, pu&gt;pB, u&gt;B</a:t>
            </a:r>
          </a:p>
          <a:p>
            <a:r>
              <a:rPr lang="zh-CN" altLang="en-US"/>
              <a:t>该栈顶由于</a:t>
            </a:r>
            <a:r>
              <a:rPr lang="en-US" altLang="zh-CN"/>
              <a:t>pv</a:t>
            </a:r>
            <a:r>
              <a:rPr lang="zh-CN" altLang="en-US"/>
              <a:t>入栈，</a:t>
            </a:r>
            <a:r>
              <a:rPr lang="en-US" altLang="zh-CN"/>
              <a:t>pv&gt;pu, v&lt;B</a:t>
            </a:r>
          </a:p>
          <a:p>
            <a:r>
              <a:rPr lang="en-US" altLang="zh-CN"/>
              <a:t>v&lt;B&lt;u</a:t>
            </a:r>
            <a:r>
              <a:rPr lang="zh-CN" altLang="en-US"/>
              <a:t>，</a:t>
            </a:r>
            <a:r>
              <a:rPr lang="en-US" altLang="zh-CN"/>
              <a:t>pv&gt;pu&gt;pB</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你不能仅通过说明序列中任意三个元素的可行性来推广到整体序列的可行性。</a:t>
            </a:r>
          </a:p>
          <a:p>
            <a:endParaRPr lang="en-US" altLang="zh-CN"/>
          </a:p>
          <a:p>
            <a:r>
              <a:rPr lang="en-US" altLang="zh-CN"/>
              <a:t>或你需要说明如何通过任意三个元素的可行性来证明整体序列的可行性。</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r>
              <a:rPr lang="zh-CN" altLang="en-US"/>
              <a:t>栈与队列实现双端队列</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fontAlgn="auto" hangingPunct="1">
              <a:spcBef>
                <a:spcPts val="0"/>
              </a:spcBef>
              <a:spcAft>
                <a:spcPts val="0"/>
              </a:spcAft>
              <a:defRPr/>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t>2024/10/29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t="7607" b="8383"/>
          <a:stretch>
            <a:fillRect/>
          </a:stretch>
        </p:blipFill>
        <p:spPr>
          <a:xfrm>
            <a:off x="-10750" y="-12702"/>
            <a:ext cx="12277668" cy="6870702"/>
          </a:xfrm>
          <a:prstGeom prst="rect">
            <a:avLst/>
          </a:prstGeom>
        </p:spPr>
      </p:pic>
      <p:sp>
        <p:nvSpPr>
          <p:cNvPr id="16" name="直角三角形 15"/>
          <p:cNvSpPr/>
          <p:nvPr/>
        </p:nvSpPr>
        <p:spPr>
          <a:xfrm flipV="1">
            <a:off x="0" y="0"/>
            <a:ext cx="6013654" cy="4689000"/>
          </a:xfrm>
          <a:prstGeom prst="rtTriangle">
            <a:avLst/>
          </a:prstGeom>
          <a:solidFill>
            <a:srgbClr val="0085C8"/>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直角三角形 16"/>
          <p:cNvSpPr/>
          <p:nvPr/>
        </p:nvSpPr>
        <p:spPr>
          <a:xfrm flipV="1">
            <a:off x="0" y="0"/>
            <a:ext cx="3936000" cy="3069000"/>
          </a:xfrm>
          <a:prstGeom prst="rtTriangle">
            <a:avLst/>
          </a:prstGeom>
          <a:solidFill>
            <a:srgbClr val="BAE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直角三角形 17"/>
          <p:cNvSpPr/>
          <p:nvPr/>
        </p:nvSpPr>
        <p:spPr>
          <a:xfrm flipH="1">
            <a:off x="6079054" y="2091579"/>
            <a:ext cx="6112946" cy="4766421"/>
          </a:xfrm>
          <a:prstGeom prst="rtTriangle">
            <a:avLst/>
          </a:prstGeom>
          <a:solidFill>
            <a:srgbClr val="004570"/>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9" name="直接连接符 13"/>
          <p:cNvCxnSpPr/>
          <p:nvPr/>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0" name="直接连接符 15"/>
          <p:cNvCxnSpPr/>
          <p:nvPr/>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1" name="直接连接符 16"/>
          <p:cNvCxnSpPr/>
          <p:nvPr/>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47794" y="1846789"/>
            <a:ext cx="7959105" cy="1586271"/>
          </a:xfrm>
          <a:prstGeom prst="rect">
            <a:avLst/>
          </a:prstGeom>
          <a:no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latin typeface="微软雅黑" panose="020B0503020204020204" pitchFamily="34" charset="-122"/>
                <a:ea typeface="宋体" panose="02010600030101010101" pitchFamily="2" charset="-122"/>
              </a:rPr>
              <a:t>数算</a:t>
            </a:r>
            <a:r>
              <a:rPr lang="en-US" altLang="zh-CN" sz="6000" b="1" dirty="0">
                <a:latin typeface="微软雅黑" panose="020B0503020204020204" pitchFamily="34" charset="-122"/>
                <a:ea typeface="宋体" panose="02010600030101010101" pitchFamily="2" charset="-122"/>
              </a:rPr>
              <a:t>A</a:t>
            </a:r>
            <a:r>
              <a:rPr lang="zh-CN" altLang="en-US" sz="6000" b="1" dirty="0">
                <a:latin typeface="微软雅黑" panose="020B0503020204020204" pitchFamily="34" charset="-122"/>
                <a:ea typeface="宋体" panose="02010600030101010101" pitchFamily="2" charset="-122"/>
              </a:rPr>
              <a:t>期中习题课</a:t>
            </a:r>
          </a:p>
        </p:txBody>
      </p:sp>
      <p:sp>
        <p:nvSpPr>
          <p:cNvPr id="15" name="文本框 14"/>
          <p:cNvSpPr txBox="1"/>
          <p:nvPr/>
        </p:nvSpPr>
        <p:spPr>
          <a:xfrm>
            <a:off x="3671291" y="3254830"/>
            <a:ext cx="3936000" cy="369332"/>
          </a:xfrm>
          <a:prstGeom prst="rect">
            <a:avLst/>
          </a:prstGeom>
          <a:solidFill>
            <a:srgbClr val="162746">
              <a:alpha val="62745"/>
            </a:srgbClr>
          </a:solidFill>
        </p:spPr>
        <p:txBody>
          <a:bodyPr wrap="square" rtlCol="0">
            <a:spAutoFit/>
          </a:bodyPr>
          <a:lstStyle/>
          <a:p>
            <a:r>
              <a:rPr lang="zh-CN" altLang="en-US" dirty="0">
                <a:solidFill>
                  <a:srgbClr val="D3E6F4"/>
                </a:solidFill>
                <a:latin typeface="方正悠黑简体 504L" panose="02000000000000000000" pitchFamily="2" charset="-122"/>
                <a:ea typeface="方正悠黑简体 504L" panose="02000000000000000000" pitchFamily="2" charset="-122"/>
              </a:rPr>
              <a:t>作者：张乐行       日期：</a:t>
            </a:r>
            <a:r>
              <a:rPr lang="en-US" altLang="zh-CN" dirty="0">
                <a:solidFill>
                  <a:srgbClr val="D3E6F4"/>
                </a:solidFill>
                <a:latin typeface="方正悠黑简体 504L" panose="02000000000000000000" pitchFamily="2" charset="-122"/>
                <a:ea typeface="方正悠黑简体 504L" panose="02000000000000000000" pitchFamily="2" charset="-122"/>
              </a:rPr>
              <a:t>2024.10.30</a:t>
            </a:r>
            <a:endParaRPr lang="zh-CN" altLang="en-US" dirty="0">
              <a:solidFill>
                <a:srgbClr val="D3E6F4"/>
              </a:solidFill>
              <a:latin typeface="方正悠黑简体 504L" panose="02000000000000000000" pitchFamily="2" charset="-122"/>
              <a:ea typeface="方正悠黑简体 504L" panose="02000000000000000000" pitchFamily="2" charset="-122"/>
            </a:endParaRPr>
          </a:p>
        </p:txBody>
      </p:sp>
      <p:pic>
        <p:nvPicPr>
          <p:cNvPr id="37" name="图片 36" descr="标志与中英文校名组合规范_左右（反白，在深色背景下使用）.png"/>
          <p:cNvPicPr>
            <a:picLocks noChangeAspect="1"/>
          </p:cNvPicPr>
          <p:nvPr/>
        </p:nvPicPr>
        <p:blipFill>
          <a:blip r:embed="rId3" cstate="print"/>
          <a:stretch>
            <a:fillRect/>
          </a:stretch>
        </p:blipFill>
        <p:spPr>
          <a:xfrm>
            <a:off x="9678068" y="451625"/>
            <a:ext cx="1625232" cy="4578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题解：必要性</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28650" y="1708150"/>
            <a:ext cx="10934700" cy="4083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题解：充分性</a:t>
            </a:r>
            <a:r>
              <a:rPr lang="en-US" altLang="zh-CN" sz="3200" b="1" dirty="0">
                <a:latin typeface="Source Han Serif SC Heavy" panose="02020300000000000000" pitchFamily="18" charset="-128"/>
                <a:ea typeface="Source Han Serif SC Heavy" panose="02020300000000000000" pitchFamily="18" charset="-128"/>
                <a:cs typeface="+mn-ea"/>
                <a:sym typeface="+mn-lt"/>
              </a:rPr>
              <a:t> 1-1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rcRect b="35734"/>
          <a:stretch>
            <a:fillRect/>
          </a:stretch>
        </p:blipFill>
        <p:spPr>
          <a:xfrm>
            <a:off x="1550670" y="1196340"/>
            <a:ext cx="9090660" cy="5106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题解：充分性</a:t>
            </a:r>
            <a:r>
              <a:rPr lang="en-US" altLang="zh-CN" sz="3200" b="1" dirty="0">
                <a:latin typeface="Source Han Serif SC Heavy" panose="02020300000000000000" pitchFamily="18" charset="-128"/>
                <a:ea typeface="Source Han Serif SC Heavy" panose="02020300000000000000" pitchFamily="18" charset="-128"/>
                <a:cs typeface="+mn-ea"/>
                <a:sym typeface="+mn-lt"/>
              </a:rPr>
              <a:t> 1-2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rcRect t="65092"/>
          <a:stretch>
            <a:fillRect/>
          </a:stretch>
        </p:blipFill>
        <p:spPr>
          <a:xfrm>
            <a:off x="583565" y="1938655"/>
            <a:ext cx="11018520" cy="33623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题解：充分性</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62585" y="2176145"/>
            <a:ext cx="11459845" cy="15843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题解：充分性</a:t>
            </a:r>
            <a:r>
              <a:rPr lang="en-US" altLang="zh-CN" sz="3200" b="1" dirty="0">
                <a:latin typeface="Source Han Serif SC Heavy" panose="02020300000000000000" pitchFamily="18" charset="-128"/>
                <a:ea typeface="Source Han Serif SC Heavy" panose="02020300000000000000" pitchFamily="18" charset="-128"/>
                <a:cs typeface="+mn-ea"/>
                <a:sym typeface="+mn-lt"/>
              </a:rPr>
              <a:t> </a:t>
            </a:r>
            <a:r>
              <a:rPr lang="zh-CN" altLang="en-US" sz="3200" b="1" dirty="0">
                <a:latin typeface="Source Han Serif SC Heavy" panose="02020300000000000000" pitchFamily="18" charset="-128"/>
                <a:ea typeface="Source Han Serif SC Heavy" panose="02020300000000000000" pitchFamily="18" charset="-128"/>
                <a:cs typeface="+mn-ea"/>
                <a:sym typeface="+mn-lt"/>
              </a:rPr>
              <a:t>错误</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3" name="图片 2"/>
          <p:cNvPicPr>
            <a:picLocks noChangeAspect="1"/>
          </p:cNvPicPr>
          <p:nvPr/>
        </p:nvPicPr>
        <p:blipFill>
          <a:blip r:embed="rId4">
            <a:clrChange>
              <a:clrFrom>
                <a:srgbClr val="FEFEFE">
                  <a:alpha val="100000"/>
                </a:srgbClr>
              </a:clrFrom>
              <a:clrTo>
                <a:srgbClr val="FEFEFE">
                  <a:alpha val="100000"/>
                  <a:alpha val="0"/>
                </a:srgbClr>
              </a:clrTo>
            </a:clrChange>
          </a:blip>
          <a:stretch>
            <a:fillRect/>
          </a:stretch>
        </p:blipFill>
        <p:spPr>
          <a:xfrm>
            <a:off x="1525270" y="1370965"/>
            <a:ext cx="9134475" cy="5019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p:sp>
        <p:nvSpPr>
          <p:cNvPr id="4" name="Content Placeholder 5"/>
          <p:cNvSpPr>
            <a:spLocks noGrp="1"/>
          </p:cNvSpPr>
          <p:nvPr/>
        </p:nvSpPr>
        <p:spPr>
          <a:xfrm>
            <a:off x="778510" y="1338580"/>
            <a:ext cx="10763250" cy="5052060"/>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effectLst/>
                <a:latin typeface="宋体" panose="02010600030101010101" pitchFamily="2" charset="-122"/>
                <a:ea typeface="宋体" panose="02010600030101010101" pitchFamily="2" charset="-122"/>
              </a:rPr>
              <a:t>（19 期中）对于入栈序列 1, 2, 3, …, n, 按照每入栈 3 次后出栈 1 次，无元素可入栈后，栈内元素依次出栈。 </a:t>
            </a:r>
          </a:p>
          <a:p>
            <a:pPr marL="457200" lvl="1" indent="0">
              <a:lnSpc>
                <a:spcPct val="150000"/>
              </a:lnSpc>
              <a:buNone/>
            </a:pPr>
            <a:r>
              <a:rPr lang="zh-CN" altLang="en-US" sz="2800" b="1" dirty="0">
                <a:solidFill>
                  <a:schemeClr val="tx1"/>
                </a:solidFill>
                <a:effectLst/>
                <a:latin typeface="宋体" panose="02010600030101010101" pitchFamily="2" charset="-122"/>
                <a:ea typeface="宋体" panose="02010600030101010101" pitchFamily="2" charset="-122"/>
              </a:rPr>
              <a:t>1） 当 n=10 时，这样操作下得到的出栈序列为________________ ； </a:t>
            </a:r>
          </a:p>
          <a:p>
            <a:pPr marL="457200" lvl="1" indent="0">
              <a:lnSpc>
                <a:spcPct val="150000"/>
              </a:lnSpc>
              <a:buNone/>
            </a:pPr>
            <a:r>
              <a:rPr lang="zh-CN" altLang="en-US" sz="2800" b="1" dirty="0">
                <a:solidFill>
                  <a:schemeClr val="tx1"/>
                </a:solidFill>
                <a:effectLst/>
                <a:latin typeface="宋体" panose="02010600030101010101" pitchFamily="2" charset="-122"/>
                <a:ea typeface="宋体" panose="02010600030101010101" pitchFamily="2" charset="-122"/>
              </a:rPr>
              <a:t>2）若 n 为 3 的倍数，那么实现此过程所需的栈至少应可容纳 _________ 个元素。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p:sp>
        <p:nvSpPr>
          <p:cNvPr id="4" name="Content Placeholder 5"/>
          <p:cNvSpPr>
            <a:spLocks noGrp="1"/>
          </p:cNvSpPr>
          <p:nvPr/>
        </p:nvSpPr>
        <p:spPr>
          <a:xfrm>
            <a:off x="778510" y="1338580"/>
            <a:ext cx="10763250" cy="5052060"/>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effectLst/>
                <a:latin typeface="宋体" panose="02010600030101010101" pitchFamily="2" charset="-122"/>
                <a:ea typeface="宋体" panose="02010600030101010101" pitchFamily="2" charset="-122"/>
              </a:rPr>
              <a:t>（19 期中）对于入栈序列 1, 2, 3, …, n, 按照每入栈 3 次后出栈 1 次，无元素可入栈后，栈内元素依次出栈。 </a:t>
            </a:r>
          </a:p>
          <a:p>
            <a:pPr marL="457200" lvl="1" indent="0">
              <a:lnSpc>
                <a:spcPct val="150000"/>
              </a:lnSpc>
              <a:buNone/>
            </a:pPr>
            <a:r>
              <a:rPr lang="zh-CN" altLang="en-US" sz="2800" b="1" dirty="0">
                <a:solidFill>
                  <a:schemeClr val="tx1"/>
                </a:solidFill>
                <a:effectLst/>
                <a:latin typeface="宋体" panose="02010600030101010101" pitchFamily="2" charset="-122"/>
                <a:ea typeface="宋体" panose="02010600030101010101" pitchFamily="2" charset="-122"/>
              </a:rPr>
              <a:t>1） 当 n=10 时，这样操作下得到的出栈序列为</a:t>
            </a:r>
            <a:r>
              <a:rPr lang="zh-CN" altLang="en-US" sz="2800" b="1" dirty="0">
                <a:solidFill>
                  <a:schemeClr val="tx1"/>
                </a:solidFill>
                <a:effectLst/>
                <a:latin typeface="宋体" panose="02010600030101010101" pitchFamily="2" charset="-122"/>
                <a:ea typeface="宋体" panose="02010600030101010101" pitchFamily="2" charset="-122"/>
                <a:sym typeface="+mn-ea"/>
              </a:rPr>
              <a:t>______</a:t>
            </a:r>
            <a:r>
              <a:rPr lang="zh-CN" altLang="en-US" sz="2800" b="1" dirty="0">
                <a:solidFill>
                  <a:schemeClr val="tx1"/>
                </a:solidFill>
                <a:effectLst/>
                <a:latin typeface="宋体" panose="02010600030101010101" pitchFamily="2" charset="-122"/>
                <a:ea typeface="宋体" panose="02010600030101010101" pitchFamily="2" charset="-122"/>
              </a:rPr>
              <a:t>_</a:t>
            </a:r>
            <a:r>
              <a:rPr lang="en-US" altLang="zh-CN" sz="2800" b="1" u="sng" dirty="0">
                <a:solidFill>
                  <a:schemeClr val="tx1"/>
                </a:solidFill>
                <a:effectLst/>
                <a:latin typeface="宋体" panose="02010600030101010101" pitchFamily="2" charset="-122"/>
                <a:ea typeface="宋体" panose="02010600030101010101" pitchFamily="2" charset="-122"/>
              </a:rPr>
              <a:t>3,6,9,10,8,7,5,4,2,1</a:t>
            </a:r>
            <a:r>
              <a:rPr lang="zh-CN" altLang="en-US" sz="2800" b="1" dirty="0">
                <a:solidFill>
                  <a:schemeClr val="tx1"/>
                </a:solidFill>
                <a:effectLst/>
                <a:latin typeface="宋体" panose="02010600030101010101" pitchFamily="2" charset="-122"/>
                <a:ea typeface="宋体" panose="02010600030101010101" pitchFamily="2" charset="-122"/>
              </a:rPr>
              <a:t>________ ； </a:t>
            </a:r>
          </a:p>
          <a:p>
            <a:pPr marL="457200" lvl="1" indent="0">
              <a:lnSpc>
                <a:spcPct val="150000"/>
              </a:lnSpc>
              <a:buNone/>
            </a:pPr>
            <a:r>
              <a:rPr lang="zh-CN" altLang="en-US" sz="2800" b="1" dirty="0">
                <a:solidFill>
                  <a:schemeClr val="tx1"/>
                </a:solidFill>
                <a:effectLst/>
                <a:latin typeface="宋体" panose="02010600030101010101" pitchFamily="2" charset="-122"/>
                <a:ea typeface="宋体" panose="02010600030101010101" pitchFamily="2" charset="-122"/>
              </a:rPr>
              <a:t>2）若 n 为 3 的倍数，那么实现此过程所需的栈至少应可容纳 ___</a:t>
            </a:r>
            <a:r>
              <a:rPr lang="en-US" altLang="zh-CN" sz="2800" b="1" u="sng" dirty="0">
                <a:solidFill>
                  <a:schemeClr val="tx1"/>
                </a:solidFill>
                <a:effectLst/>
                <a:latin typeface="宋体" panose="02010600030101010101" pitchFamily="2" charset="-122"/>
                <a:ea typeface="宋体" panose="02010600030101010101" pitchFamily="2" charset="-122"/>
              </a:rPr>
              <a:t>2n/3+1</a:t>
            </a:r>
            <a:r>
              <a:rPr lang="zh-CN" altLang="en-US" sz="2800" b="1" dirty="0">
                <a:solidFill>
                  <a:schemeClr val="tx1"/>
                </a:solidFill>
                <a:effectLst/>
                <a:latin typeface="宋体" panose="02010600030101010101" pitchFamily="2" charset="-122"/>
                <a:ea typeface="宋体" panose="02010600030101010101" pitchFamily="2" charset="-122"/>
              </a:rPr>
              <a:t>____ 个元素。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019" t="6877" b="37447"/>
          <a:stretch>
            <a:fillRect/>
          </a:stretch>
        </p:blipFill>
        <p:spPr>
          <a:xfrm>
            <a:off x="0" y="0"/>
            <a:ext cx="12191999" cy="6858000"/>
          </a:xfrm>
          <a:prstGeom prst="rect">
            <a:avLst/>
          </a:prstGeom>
        </p:spPr>
      </p:pic>
      <p:sp>
        <p:nvSpPr>
          <p:cNvPr id="12" name="淘宝网chenying0907出品 6"/>
          <p:cNvSpPr/>
          <p:nvPr/>
        </p:nvSpPr>
        <p:spPr>
          <a:xfrm>
            <a:off x="-3175" y="0"/>
            <a:ext cx="12198350" cy="6865938"/>
          </a:xfrm>
          <a:prstGeom prst="rect">
            <a:avLst/>
          </a:prstGeom>
          <a:solidFill>
            <a:srgbClr val="1F4E7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4097569" y="3555577"/>
            <a:ext cx="411226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第四章：字符串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a:t>
            </a:r>
            <a:r>
              <a:rPr lang="en-US" altLang="zh-CN" sz="7200" b="1" dirty="0">
                <a:solidFill>
                  <a:srgbClr val="00456F"/>
                </a:solidFill>
                <a:latin typeface="微软雅黑" panose="020B0503020204020204" pitchFamily="34" charset="-122"/>
                <a:ea typeface="微软雅黑" panose="020B0503020204020204" pitchFamily="34" charset="-122"/>
              </a:rPr>
              <a:t>2</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11" name="图片 10" descr="标志与中英文校名组合规范_左右（反白，在深色背景下使用）.png"/>
          <p:cNvPicPr>
            <a:picLocks noChangeAspect="1"/>
          </p:cNvPicPr>
          <p:nvPr/>
        </p:nvPicPr>
        <p:blipFill>
          <a:blip r:embed="rId3" cstate="print"/>
          <a:stretch>
            <a:fillRect/>
          </a:stretch>
        </p:blipFill>
        <p:spPr>
          <a:xfrm>
            <a:off x="5283384" y="5683609"/>
            <a:ext cx="1625232" cy="4578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概念</a:t>
            </a:r>
            <a:r>
              <a:rPr lang="en-US" altLang="zh-CN" sz="3200" b="1" dirty="0">
                <a:latin typeface="Source Han Serif SC Heavy" panose="02020300000000000000" pitchFamily="18" charset="-128"/>
                <a:ea typeface="Source Han Serif SC Heavy" panose="02020300000000000000" pitchFamily="18" charset="-128"/>
                <a:cs typeface="+mn-ea"/>
                <a:sym typeface="+mn-lt"/>
              </a:rPr>
              <a:t> &amp; </a:t>
            </a:r>
            <a:r>
              <a:rPr lang="zh-CN" altLang="en-US" sz="3200" b="1" dirty="0">
                <a:latin typeface="Source Han Serif SC Heavy" panose="02020300000000000000" pitchFamily="18" charset="-128"/>
                <a:ea typeface="Source Han Serif SC Heavy" panose="02020300000000000000" pitchFamily="18" charset="-128"/>
                <a:cs typeface="+mn-ea"/>
                <a:sym typeface="+mn-lt"/>
              </a:rPr>
              <a:t>方法</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考纲</a:t>
            </a:r>
          </a:p>
        </p:txBody>
      </p:sp>
      <p:sp>
        <p:nvSpPr>
          <p:cNvPr id="4" name="Content Placeholder 5"/>
          <p:cNvSpPr>
            <a:spLocks noGrp="1"/>
          </p:cNvSpPr>
          <p:nvPr/>
        </p:nvSpPr>
        <p:spPr>
          <a:xfrm>
            <a:off x="992505" y="1234440"/>
            <a:ext cx="9980930" cy="511492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b="1" dirty="0">
                <a:solidFill>
                  <a:schemeClr val="tx1"/>
                </a:solidFill>
                <a:effectLst/>
                <a:latin typeface="宋体" panose="02010600030101010101" pitchFamily="2" charset="-122"/>
                <a:ea typeface="宋体" panose="02010600030101010101" pitchFamily="2" charset="-122"/>
              </a:rPr>
              <a:t>一. 概念</a:t>
            </a:r>
          </a:p>
          <a:p>
            <a:pPr marL="0" indent="0">
              <a:lnSpc>
                <a:spcPct val="150000"/>
              </a:lnSpc>
              <a:buNone/>
            </a:pPr>
            <a:r>
              <a:rPr lang="en-US" altLang="zh-CN" sz="2400" dirty="0">
                <a:solidFill>
                  <a:schemeClr val="tx1"/>
                </a:solidFill>
                <a:effectLst/>
                <a:latin typeface="宋体" panose="02010600030101010101" pitchFamily="2" charset="-122"/>
                <a:ea typeface="宋体" panose="02010600030101010101" pitchFamily="2" charset="-122"/>
              </a:rPr>
              <a:t>   </a:t>
            </a:r>
            <a:r>
              <a:rPr lang="zh-CN" altLang="en-US" sz="2400" dirty="0">
                <a:solidFill>
                  <a:schemeClr val="tx1"/>
                </a:solidFill>
                <a:effectLst/>
                <a:latin typeface="宋体" panose="02010600030101010101" pitchFamily="2" charset="-122"/>
                <a:ea typeface="宋体" panose="02010600030101010101" pitchFamily="2" charset="-122"/>
              </a:rPr>
              <a:t>1. 串</a:t>
            </a:r>
            <a:r>
              <a:rPr lang="en-US" altLang="zh-CN" sz="2400" dirty="0">
                <a:solidFill>
                  <a:schemeClr val="tx1"/>
                </a:solidFill>
                <a:effectLst/>
                <a:latin typeface="宋体" panose="02010600030101010101" pitchFamily="2" charset="-122"/>
                <a:ea typeface="宋体" panose="02010600030101010101" pitchFamily="2" charset="-122"/>
              </a:rPr>
              <a:t>    </a:t>
            </a:r>
            <a:r>
              <a:rPr lang="zh-CN" altLang="en-US" sz="2400" dirty="0">
                <a:solidFill>
                  <a:schemeClr val="tx1"/>
                </a:solidFill>
                <a:effectLst/>
                <a:latin typeface="宋体" panose="02010600030101010101" pitchFamily="2" charset="-122"/>
                <a:ea typeface="宋体" panose="02010600030101010101" pitchFamily="2" charset="-122"/>
              </a:rPr>
              <a:t>2. 模式匹配</a:t>
            </a:r>
          </a:p>
          <a:p>
            <a:pPr marL="0" indent="0">
              <a:lnSpc>
                <a:spcPct val="150000"/>
              </a:lnSpc>
              <a:buNone/>
            </a:pPr>
            <a:r>
              <a:rPr lang="zh-CN" altLang="en-US" sz="2400" b="1" dirty="0">
                <a:solidFill>
                  <a:schemeClr val="tx1"/>
                </a:solidFill>
                <a:effectLst/>
                <a:latin typeface="宋体" panose="02010600030101010101" pitchFamily="2" charset="-122"/>
                <a:ea typeface="宋体" panose="02010600030101010101" pitchFamily="2" charset="-122"/>
              </a:rPr>
              <a:t>二. 方法</a:t>
            </a:r>
          </a:p>
          <a:p>
            <a:pPr marL="0" indent="0">
              <a:lnSpc>
                <a:spcPct val="150000"/>
              </a:lnSpc>
              <a:buNone/>
            </a:pPr>
            <a:r>
              <a:rPr lang="en-US" altLang="zh-CN" sz="2400" dirty="0">
                <a:solidFill>
                  <a:schemeClr val="tx1"/>
                </a:solidFill>
                <a:effectLst/>
                <a:latin typeface="宋体" panose="02010600030101010101" pitchFamily="2" charset="-122"/>
                <a:ea typeface="宋体" panose="02010600030101010101" pitchFamily="2" charset="-122"/>
              </a:rPr>
              <a:t>   </a:t>
            </a:r>
            <a:r>
              <a:rPr lang="zh-CN" altLang="en-US" sz="2400" dirty="0">
                <a:solidFill>
                  <a:schemeClr val="tx1"/>
                </a:solidFill>
                <a:effectLst/>
                <a:latin typeface="宋体" panose="02010600030101010101" pitchFamily="2" charset="-122"/>
                <a:ea typeface="宋体" panose="02010600030101010101" pitchFamily="2" charset="-122"/>
              </a:rPr>
              <a:t>1. 串的基本操作</a:t>
            </a:r>
          </a:p>
          <a:p>
            <a:pPr marL="0" indent="0">
              <a:lnSpc>
                <a:spcPct val="150000"/>
              </a:lnSpc>
              <a:buNone/>
            </a:pPr>
            <a:r>
              <a:rPr lang="en-US" altLang="zh-CN" sz="2400" dirty="0">
                <a:solidFill>
                  <a:schemeClr val="tx1"/>
                </a:solidFill>
                <a:effectLst/>
                <a:latin typeface="宋体" panose="02010600030101010101" pitchFamily="2" charset="-122"/>
                <a:ea typeface="宋体" panose="02010600030101010101" pitchFamily="2" charset="-122"/>
              </a:rPr>
              <a:t>   </a:t>
            </a:r>
            <a:r>
              <a:rPr lang="zh-CN" altLang="en-US" sz="2400" dirty="0">
                <a:solidFill>
                  <a:schemeClr val="tx1"/>
                </a:solidFill>
                <a:effectLst/>
                <a:latin typeface="宋体" panose="02010600030101010101" pitchFamily="2" charset="-122"/>
                <a:ea typeface="宋体" panose="02010600030101010101" pitchFamily="2" charset="-122"/>
              </a:rPr>
              <a:t>2. 串的存储及运算</a:t>
            </a:r>
          </a:p>
          <a:p>
            <a:pPr marL="0" indent="0">
              <a:lnSpc>
                <a:spcPct val="150000"/>
              </a:lnSpc>
              <a:buNone/>
            </a:pPr>
            <a:r>
              <a:rPr lang="zh-CN" altLang="en-US" sz="2400" dirty="0">
                <a:solidFill>
                  <a:schemeClr val="tx1"/>
                </a:solidFill>
                <a:effectLst/>
                <a:latin typeface="宋体" panose="02010600030101010101" pitchFamily="2" charset="-122"/>
                <a:ea typeface="宋体" panose="02010600030101010101" pitchFamily="2" charset="-122"/>
              </a:rPr>
              <a:t>★ </a:t>
            </a:r>
            <a:r>
              <a:rPr lang="zh-CN" altLang="en-US" sz="2400" dirty="0">
                <a:solidFill>
                  <a:srgbClr val="FF0000"/>
                </a:solidFill>
                <a:effectLst/>
                <a:latin typeface="宋体" panose="02010600030101010101" pitchFamily="2" charset="-122"/>
                <a:ea typeface="宋体" panose="02010600030101010101" pitchFamily="2" charset="-122"/>
              </a:rPr>
              <a:t>3. 串的KMP快速模式匹配算法，求特征向量数组（N数组）和利用N向量完成匹配的方法（注意变种KMP算法的特征定义、KMP算法的灵活应用）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163570" y="1957070"/>
            <a:ext cx="5871210" cy="2935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Object 201"/>
          <p:cNvSpPr txBox="1"/>
          <p:nvPr/>
        </p:nvSpPr>
        <p:spPr>
          <a:xfrm>
            <a:off x="799093" y="513042"/>
            <a:ext cx="4511145" cy="499158"/>
          </a:xfrm>
          <a:prstGeom prst="rect">
            <a:avLst/>
          </a:prstGeom>
        </p:spPr>
        <p:txBody>
          <a:bodyPr vert="horz" rtlCol="0" anchor="t" anchorCtr="0">
            <a:noAutofit/>
          </a:bodyPr>
          <a:lstStyle/>
          <a:p>
            <a:pPr algn="l">
              <a:lnSpc>
                <a:spcPct val="83000"/>
              </a:lnSpc>
            </a:pPr>
            <a:r>
              <a:rPr lang="zh-CN" sz="4400" b="1" dirty="0">
                <a:solidFill>
                  <a:srgbClr val="2B6DB2"/>
                </a:solidFill>
                <a:latin typeface="微软雅黑" panose="020B0503020204020204" pitchFamily="34" charset="-122"/>
                <a:ea typeface="微软雅黑" panose="020B0503020204020204" pitchFamily="34" charset="-122"/>
              </a:rPr>
              <a:t>CONTENTS</a:t>
            </a:r>
            <a:endParaRPr lang="zh-CN" altLang="en-US" sz="1000" b="1" dirty="0">
              <a:latin typeface="微软雅黑" panose="020B0503020204020204" pitchFamily="34" charset="-122"/>
              <a:ea typeface="微软雅黑" panose="020B0503020204020204" pitchFamily="34" charset="-122"/>
            </a:endParaRPr>
          </a:p>
        </p:txBody>
      </p:sp>
      <p:sp>
        <p:nvSpPr>
          <p:cNvPr id="5" name="Object 202"/>
          <p:cNvSpPr txBox="1"/>
          <p:nvPr/>
        </p:nvSpPr>
        <p:spPr>
          <a:xfrm>
            <a:off x="799093" y="1230875"/>
            <a:ext cx="2489553" cy="499159"/>
          </a:xfrm>
          <a:prstGeom prst="rect">
            <a:avLst/>
          </a:prstGeom>
        </p:spPr>
        <p:txBody>
          <a:bodyPr vert="horz" rtlCol="0" anchor="t" anchorCtr="0">
            <a:noAutofit/>
          </a:bodyPr>
          <a:lstStyle/>
          <a:p>
            <a:pPr algn="l">
              <a:lnSpc>
                <a:spcPct val="83000"/>
              </a:lnSpc>
            </a:pPr>
            <a:r>
              <a:rPr lang="zh-CN" sz="4800" b="1" dirty="0">
                <a:solidFill>
                  <a:srgbClr val="000000"/>
                </a:solidFill>
                <a:latin typeface="微软雅黑" panose="020B0503020204020204" pitchFamily="34" charset="-122"/>
                <a:ea typeface="微软雅黑" panose="020B0503020204020204" pitchFamily="34" charset="-122"/>
              </a:rPr>
              <a:t>目</a:t>
            </a:r>
            <a:r>
              <a:rPr lang="zh-CN" altLang="en-US" sz="4800" b="1" dirty="0">
                <a:solidFill>
                  <a:srgbClr val="000000"/>
                </a:solidFill>
                <a:latin typeface="微软雅黑" panose="020B0503020204020204" pitchFamily="34" charset="-122"/>
                <a:ea typeface="微软雅黑" panose="020B0503020204020204" pitchFamily="34" charset="-122"/>
              </a:rPr>
              <a:t> </a:t>
            </a:r>
            <a:r>
              <a:rPr lang="zh-CN" sz="4800" b="1" dirty="0">
                <a:solidFill>
                  <a:srgbClr val="000000"/>
                </a:solidFill>
                <a:latin typeface="微软雅黑" panose="020B0503020204020204" pitchFamily="34" charset="-122"/>
                <a:ea typeface="微软雅黑" panose="020B0503020204020204" pitchFamily="34" charset="-122"/>
              </a:rPr>
              <a:t>录</a:t>
            </a:r>
            <a:endParaRPr lang="zh-CN" altLang="en-US" sz="1050" b="1" dirty="0">
              <a:latin typeface="微软雅黑" panose="020B0503020204020204" pitchFamily="34" charset="-122"/>
              <a:ea typeface="微软雅黑" panose="020B0503020204020204" pitchFamily="34" charset="-122"/>
            </a:endParaRPr>
          </a:p>
        </p:txBody>
      </p:sp>
      <p:pic>
        <p:nvPicPr>
          <p:cNvPr id="6" name="image 203"/>
          <p:cNvPicPr>
            <a:picLocks noChangeAspect="1"/>
          </p:cNvPicPr>
          <p:nvPr/>
        </p:nvPicPr>
        <p:blipFill>
          <a:blip r:embed="rId2"/>
          <a:srcRect/>
          <a:stretch>
            <a:fillRect/>
          </a:stretch>
        </p:blipFill>
        <p:spPr>
          <a:xfrm>
            <a:off x="861295" y="2895330"/>
            <a:ext cx="3412996" cy="1478757"/>
          </a:xfrm>
          <a:prstGeom prst="rect">
            <a:avLst/>
          </a:prstGeom>
        </p:spPr>
      </p:pic>
      <p:sp>
        <p:nvSpPr>
          <p:cNvPr id="7" name="Object 204"/>
          <p:cNvSpPr txBox="1"/>
          <p:nvPr/>
        </p:nvSpPr>
        <p:spPr>
          <a:xfrm>
            <a:off x="1073437" y="3128153"/>
            <a:ext cx="2239974" cy="433536"/>
          </a:xfrm>
          <a:prstGeom prst="rect">
            <a:avLst/>
          </a:prstGeom>
        </p:spPr>
        <p:txBody>
          <a:bodyPr vert="horz" rtlCol="0" anchor="t" anchorCtr="0">
            <a:noAutofit/>
          </a:bodyPr>
          <a:lstStyle/>
          <a:p>
            <a:pPr algn="l">
              <a:lnSpc>
                <a:spcPct val="83000"/>
              </a:lnSpc>
            </a:pPr>
            <a:r>
              <a:rPr lang="zh-CN" altLang="en-US" sz="3200" b="1" dirty="0">
                <a:solidFill>
                  <a:srgbClr val="FFFFFF"/>
                </a:solidFill>
                <a:latin typeface="微软雅黑" panose="020B0503020204020204" pitchFamily="34" charset="-122"/>
                <a:ea typeface="微软雅黑" panose="020B0503020204020204" pitchFamily="34" charset="-122"/>
              </a:rPr>
              <a:t>第三章</a:t>
            </a:r>
            <a:endParaRPr lang="zh-CN" altLang="en-US" sz="1400" b="1" dirty="0">
              <a:latin typeface="微软雅黑" panose="020B0503020204020204" pitchFamily="34" charset="-122"/>
              <a:ea typeface="微软雅黑" panose="020B0503020204020204" pitchFamily="34" charset="-122"/>
            </a:endParaRPr>
          </a:p>
        </p:txBody>
      </p:sp>
      <p:sp>
        <p:nvSpPr>
          <p:cNvPr id="8" name="Object 205"/>
          <p:cNvSpPr txBox="1"/>
          <p:nvPr/>
        </p:nvSpPr>
        <p:spPr>
          <a:xfrm>
            <a:off x="1073437" y="3655281"/>
            <a:ext cx="2239974" cy="155987"/>
          </a:xfrm>
          <a:prstGeom prst="rect">
            <a:avLst/>
          </a:prstGeom>
        </p:spPr>
        <p:txBody>
          <a:bodyPr vert="horz" rtlCol="0" anchor="t" anchorCtr="0">
            <a:noAutofit/>
          </a:bodyPr>
          <a:lstStyle/>
          <a:p>
            <a:pPr algn="l">
              <a:lnSpc>
                <a:spcPct val="83000"/>
              </a:lnSpc>
            </a:pPr>
            <a:r>
              <a:rPr sz="1600" dirty="0">
                <a:solidFill>
                  <a:srgbClr val="FFFFFF"/>
                </a:solidFill>
                <a:latin typeface="Microsoft YaHei Light" panose="020B0502040204020203" pitchFamily="34" charset="-122"/>
                <a:ea typeface="Microsoft YaHei Light" panose="020B0502040204020203" pitchFamily="34" charset="-122"/>
              </a:rPr>
              <a:t>栈与队列</a:t>
            </a:r>
          </a:p>
        </p:txBody>
      </p:sp>
      <p:sp>
        <p:nvSpPr>
          <p:cNvPr id="9" name="Object 206"/>
          <p:cNvSpPr txBox="1"/>
          <p:nvPr/>
        </p:nvSpPr>
        <p:spPr>
          <a:xfrm>
            <a:off x="3425722" y="375458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01</a:t>
            </a:r>
            <a:endParaRPr lang="zh-CN" altLang="en-US" sz="1000" dirty="0">
              <a:latin typeface="微软雅黑" panose="020B0503020204020204" pitchFamily="34" charset="-122"/>
              <a:ea typeface="微软雅黑" panose="020B0503020204020204" pitchFamily="34" charset="-122"/>
            </a:endParaRPr>
          </a:p>
        </p:txBody>
      </p:sp>
      <p:pic>
        <p:nvPicPr>
          <p:cNvPr id="10" name="image 207"/>
          <p:cNvPicPr>
            <a:picLocks noChangeAspect="1"/>
          </p:cNvPicPr>
          <p:nvPr/>
        </p:nvPicPr>
        <p:blipFill>
          <a:blip r:embed="rId3"/>
          <a:srcRect/>
          <a:stretch>
            <a:fillRect/>
          </a:stretch>
        </p:blipFill>
        <p:spPr>
          <a:xfrm>
            <a:off x="4392841" y="2895330"/>
            <a:ext cx="3412996" cy="1478757"/>
          </a:xfrm>
          <a:prstGeom prst="rect">
            <a:avLst/>
          </a:prstGeom>
        </p:spPr>
      </p:pic>
      <p:sp>
        <p:nvSpPr>
          <p:cNvPr id="11" name="Object 208"/>
          <p:cNvSpPr txBox="1"/>
          <p:nvPr/>
        </p:nvSpPr>
        <p:spPr>
          <a:xfrm>
            <a:off x="4598744" y="3129650"/>
            <a:ext cx="2239974" cy="249579"/>
          </a:xfrm>
          <a:prstGeom prst="rect">
            <a:avLst/>
          </a:prstGeom>
        </p:spPr>
        <p:txBody>
          <a:bodyPr vert="horz" rtlCol="0" anchor="t" anchorCtr="0">
            <a:noAutofit/>
          </a:bodyPr>
          <a:lstStyle/>
          <a:p>
            <a:pPr>
              <a:lnSpc>
                <a:spcPct val="83000"/>
              </a:lnSpc>
            </a:pPr>
            <a:r>
              <a:rPr lang="zh-CN" altLang="en-US" sz="3200" b="1" dirty="0">
                <a:solidFill>
                  <a:srgbClr val="FFFFFF"/>
                </a:solidFill>
                <a:latin typeface="微软雅黑" panose="020B0503020204020204" pitchFamily="34" charset="-122"/>
                <a:ea typeface="微软雅黑" panose="020B0503020204020204" pitchFamily="34" charset="-122"/>
              </a:rPr>
              <a:t>第四章</a:t>
            </a:r>
            <a:endParaRPr lang="zh-CN" altLang="en-US" sz="1400" b="1" dirty="0">
              <a:latin typeface="微软雅黑" panose="020B0503020204020204" pitchFamily="34" charset="-122"/>
              <a:ea typeface="微软雅黑" panose="020B0503020204020204" pitchFamily="34" charset="-122"/>
            </a:endParaRPr>
          </a:p>
        </p:txBody>
      </p:sp>
      <p:sp>
        <p:nvSpPr>
          <p:cNvPr id="12" name="Object 209"/>
          <p:cNvSpPr txBox="1"/>
          <p:nvPr/>
        </p:nvSpPr>
        <p:spPr>
          <a:xfrm>
            <a:off x="4604983" y="3633370"/>
            <a:ext cx="2233734" cy="155987"/>
          </a:xfrm>
          <a:prstGeom prst="rect">
            <a:avLst/>
          </a:prstGeom>
        </p:spPr>
        <p:txBody>
          <a:bodyPr vert="horz" rtlCol="0" anchor="t" anchorCtr="0">
            <a:noAutofit/>
          </a:bodyPr>
          <a:lstStyle/>
          <a:p>
            <a:pPr>
              <a:lnSpc>
                <a:spcPct val="83000"/>
              </a:lnSpc>
            </a:pPr>
            <a:r>
              <a:rPr sz="1600" dirty="0">
                <a:solidFill>
                  <a:srgbClr val="FFFFFF"/>
                </a:solidFill>
                <a:latin typeface="Microsoft YaHei Light" panose="020B0502040204020203" pitchFamily="34" charset="-122"/>
                <a:ea typeface="Microsoft YaHei Light" panose="020B0502040204020203" pitchFamily="34" charset="-122"/>
              </a:rPr>
              <a:t>字符串</a:t>
            </a:r>
          </a:p>
        </p:txBody>
      </p:sp>
      <p:sp>
        <p:nvSpPr>
          <p:cNvPr id="13" name="Object 2010"/>
          <p:cNvSpPr txBox="1"/>
          <p:nvPr/>
        </p:nvSpPr>
        <p:spPr>
          <a:xfrm>
            <a:off x="6957268" y="375458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02</a:t>
            </a:r>
            <a:endParaRPr lang="zh-CN" altLang="en-US" sz="1000" dirty="0">
              <a:latin typeface="微软雅黑" panose="020B0503020204020204" pitchFamily="34" charset="-122"/>
              <a:ea typeface="微软雅黑" panose="020B0503020204020204" pitchFamily="34" charset="-122"/>
            </a:endParaRPr>
          </a:p>
        </p:txBody>
      </p:sp>
      <p:pic>
        <p:nvPicPr>
          <p:cNvPr id="14" name="image 2011"/>
          <p:cNvPicPr>
            <a:picLocks noChangeAspect="1"/>
          </p:cNvPicPr>
          <p:nvPr/>
        </p:nvPicPr>
        <p:blipFill>
          <a:blip r:embed="rId4"/>
          <a:srcRect/>
          <a:stretch>
            <a:fillRect/>
          </a:stretch>
        </p:blipFill>
        <p:spPr>
          <a:xfrm>
            <a:off x="7924387" y="2895330"/>
            <a:ext cx="3406757" cy="1478757"/>
          </a:xfrm>
          <a:prstGeom prst="rect">
            <a:avLst/>
          </a:prstGeom>
        </p:spPr>
      </p:pic>
      <p:sp>
        <p:nvSpPr>
          <p:cNvPr id="15" name="Object 2012"/>
          <p:cNvSpPr txBox="1"/>
          <p:nvPr/>
        </p:nvSpPr>
        <p:spPr>
          <a:xfrm>
            <a:off x="8124051" y="3127904"/>
            <a:ext cx="2196297" cy="249579"/>
          </a:xfrm>
          <a:prstGeom prst="rect">
            <a:avLst/>
          </a:prstGeom>
        </p:spPr>
        <p:txBody>
          <a:bodyPr vert="horz" rtlCol="0" anchor="t" anchorCtr="0">
            <a:noAutofit/>
          </a:bodyPr>
          <a:lstStyle/>
          <a:p>
            <a:pPr>
              <a:lnSpc>
                <a:spcPct val="83000"/>
              </a:lnSpc>
            </a:pPr>
            <a:r>
              <a:rPr lang="zh-CN" altLang="en-US" sz="3200" b="1" dirty="0">
                <a:solidFill>
                  <a:srgbClr val="FFFFFF"/>
                </a:solidFill>
                <a:latin typeface="微软雅黑" panose="020B0503020204020204" pitchFamily="34" charset="-122"/>
                <a:ea typeface="微软雅黑" panose="020B0503020204020204" pitchFamily="34" charset="-122"/>
              </a:rPr>
              <a:t>第六章</a:t>
            </a:r>
            <a:endParaRPr lang="zh-CN" altLang="en-US" sz="1400" b="1" dirty="0">
              <a:latin typeface="微软雅黑" panose="020B0503020204020204" pitchFamily="34" charset="-122"/>
              <a:ea typeface="微软雅黑" panose="020B0503020204020204" pitchFamily="34" charset="-122"/>
            </a:endParaRPr>
          </a:p>
        </p:txBody>
      </p:sp>
      <p:sp>
        <p:nvSpPr>
          <p:cNvPr id="16" name="Object 2013"/>
          <p:cNvSpPr txBox="1"/>
          <p:nvPr/>
        </p:nvSpPr>
        <p:spPr>
          <a:xfrm>
            <a:off x="8136529" y="3655281"/>
            <a:ext cx="2477073" cy="249578"/>
          </a:xfrm>
          <a:prstGeom prst="rect">
            <a:avLst/>
          </a:prstGeom>
        </p:spPr>
        <p:txBody>
          <a:bodyPr vert="horz" rtlCol="0" anchor="t" anchorCtr="0">
            <a:noAutofit/>
          </a:bodyPr>
          <a:lstStyle/>
          <a:p>
            <a:pPr>
              <a:lnSpc>
                <a:spcPct val="83000"/>
              </a:lnSpc>
            </a:pPr>
            <a:r>
              <a:rPr lang="zh-CN" sz="1600" dirty="0">
                <a:solidFill>
                  <a:srgbClr val="FFFFFF"/>
                </a:solidFill>
                <a:latin typeface="Microsoft YaHei Light" panose="020B0502040204020203" pitchFamily="34" charset="-122"/>
                <a:ea typeface="Microsoft YaHei Light" panose="020B0502040204020203" pitchFamily="34" charset="-122"/>
              </a:rPr>
              <a:t>树</a:t>
            </a:r>
            <a:endParaRPr lang="zh-CN" sz="1100" dirty="0">
              <a:latin typeface="Microsoft YaHei Light" panose="020B0502040204020203" pitchFamily="34" charset="-122"/>
              <a:ea typeface="Microsoft YaHei Light" panose="020B0502040204020203" pitchFamily="34" charset="-122"/>
            </a:endParaRPr>
          </a:p>
        </p:txBody>
      </p:sp>
      <p:sp>
        <p:nvSpPr>
          <p:cNvPr id="17" name="Object 2014"/>
          <p:cNvSpPr txBox="1"/>
          <p:nvPr/>
        </p:nvSpPr>
        <p:spPr>
          <a:xfrm>
            <a:off x="10488814" y="375458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03</a:t>
            </a:r>
            <a:endParaRPr lang="zh-CN" altLang="en-US" sz="1000" dirty="0">
              <a:latin typeface="微软雅黑" panose="020B0503020204020204" pitchFamily="34" charset="-122"/>
              <a:ea typeface="微软雅黑" panose="020B0503020204020204" pitchFamily="34" charset="-122"/>
            </a:endParaRPr>
          </a:p>
        </p:txBody>
      </p:sp>
      <p:sp>
        <p:nvSpPr>
          <p:cNvPr id="29" name="Object 2026"/>
          <p:cNvSpPr txBox="1"/>
          <p:nvPr/>
        </p:nvSpPr>
        <p:spPr>
          <a:xfrm>
            <a:off x="799093" y="6005008"/>
            <a:ext cx="3905915" cy="155987"/>
          </a:xfrm>
          <a:prstGeom prst="rect">
            <a:avLst/>
          </a:prstGeom>
        </p:spPr>
        <p:txBody>
          <a:bodyPr vert="horz" rtlCol="0" anchor="t" anchorCtr="0">
            <a:noAutofit/>
          </a:bodyPr>
          <a:lstStyle/>
          <a:p>
            <a:pPr algn="l">
              <a:lnSpc>
                <a:spcPct val="83000"/>
              </a:lnSpc>
            </a:pPr>
            <a:r>
              <a:rPr lang="en-US" altLang="zh-CN" b="0" i="0" dirty="0">
                <a:solidFill>
                  <a:srgbClr val="C9CACA"/>
                </a:solidFill>
                <a:latin typeface="OPPOSans-R"/>
                <a:ea typeface="OPPOSans-R"/>
              </a:rPr>
              <a:t>ADD</a:t>
            </a:r>
            <a:r>
              <a:rPr lang="zh-CN" altLang="en-US" b="0" i="0" dirty="0">
                <a:solidFill>
                  <a:srgbClr val="C9CACA"/>
                </a:solidFill>
                <a:latin typeface="OPPOSans-R"/>
                <a:ea typeface="OPPOSans-R"/>
              </a:rPr>
              <a:t> </a:t>
            </a:r>
            <a:r>
              <a:rPr lang="en-US" altLang="zh-CN" b="0" i="0" dirty="0">
                <a:solidFill>
                  <a:srgbClr val="C9CACA"/>
                </a:solidFill>
                <a:latin typeface="OPPOSans-R"/>
                <a:ea typeface="OPPOSans-R"/>
              </a:rPr>
              <a:t>YOUR</a:t>
            </a:r>
            <a:r>
              <a:rPr lang="zh-CN" altLang="en-US" b="0" i="0" dirty="0">
                <a:solidFill>
                  <a:srgbClr val="C9CACA"/>
                </a:solidFill>
                <a:latin typeface="OPPOSans-R"/>
                <a:ea typeface="OPPOSans-R"/>
              </a:rPr>
              <a:t> </a:t>
            </a:r>
            <a:r>
              <a:rPr lang="en-US" altLang="zh-CN" b="0" i="0" dirty="0">
                <a:solidFill>
                  <a:srgbClr val="C9CACA"/>
                </a:solidFill>
                <a:latin typeface="OPPOSans-R"/>
                <a:ea typeface="OPPOSans-R"/>
              </a:rPr>
              <a:t>TEXT</a:t>
            </a:r>
            <a:endParaRPr lang="zh-CN" alt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回顾</a:t>
            </a:r>
          </a:p>
        </p:txBody>
      </p:sp>
      <p:pic>
        <p:nvPicPr>
          <p:cNvPr id="5" name="图片 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74725" y="1811020"/>
            <a:ext cx="8960485" cy="1504315"/>
          </a:xfrm>
          <a:prstGeom prst="rect">
            <a:avLst/>
          </a:prstGeom>
        </p:spPr>
      </p:pic>
      <p:sp>
        <p:nvSpPr>
          <p:cNvPr id="2" name="椭圆 1"/>
          <p:cNvSpPr/>
          <p:nvPr/>
        </p:nvSpPr>
        <p:spPr>
          <a:xfrm>
            <a:off x="5994400" y="2775585"/>
            <a:ext cx="501650" cy="539750"/>
          </a:xfrm>
          <a:prstGeom prst="ellipse">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974725" y="4251598"/>
          <a:ext cx="9220198" cy="1325880"/>
        </p:xfrm>
        <a:graphic>
          <a:graphicData uri="http://schemas.openxmlformats.org/drawingml/2006/table">
            <a:tbl>
              <a:tblPr firstRow="1" bandRow="1">
                <a:tableStyleId>{2D5ABB26-0587-4C30-8999-92F81FD0307C}</a:tableStyleId>
              </a:tblPr>
              <a:tblGrid>
                <a:gridCol w="462452">
                  <a:extLst>
                    <a:ext uri="{9D8B030D-6E8A-4147-A177-3AD203B41FA5}">
                      <a16:colId xmlns:a16="http://schemas.microsoft.com/office/drawing/2014/main" val="20000"/>
                    </a:ext>
                  </a:extLst>
                </a:gridCol>
                <a:gridCol w="432154">
                  <a:extLst>
                    <a:ext uri="{9D8B030D-6E8A-4147-A177-3AD203B41FA5}">
                      <a16:colId xmlns:a16="http://schemas.microsoft.com/office/drawing/2014/main" val="20001"/>
                    </a:ext>
                  </a:extLst>
                </a:gridCol>
                <a:gridCol w="557326">
                  <a:extLst>
                    <a:ext uri="{9D8B030D-6E8A-4147-A177-3AD203B41FA5}">
                      <a16:colId xmlns:a16="http://schemas.microsoft.com/office/drawing/2014/main" val="20002"/>
                    </a:ext>
                  </a:extLst>
                </a:gridCol>
                <a:gridCol w="557326">
                  <a:extLst>
                    <a:ext uri="{9D8B030D-6E8A-4147-A177-3AD203B41FA5}">
                      <a16:colId xmlns:a16="http://schemas.microsoft.com/office/drawing/2014/main" val="20003"/>
                    </a:ext>
                  </a:extLst>
                </a:gridCol>
                <a:gridCol w="557326">
                  <a:extLst>
                    <a:ext uri="{9D8B030D-6E8A-4147-A177-3AD203B41FA5}">
                      <a16:colId xmlns:a16="http://schemas.microsoft.com/office/drawing/2014/main" val="20004"/>
                    </a:ext>
                  </a:extLst>
                </a:gridCol>
                <a:gridCol w="557325">
                  <a:extLst>
                    <a:ext uri="{9D8B030D-6E8A-4147-A177-3AD203B41FA5}">
                      <a16:colId xmlns:a16="http://schemas.microsoft.com/office/drawing/2014/main" val="20005"/>
                    </a:ext>
                  </a:extLst>
                </a:gridCol>
                <a:gridCol w="557326">
                  <a:extLst>
                    <a:ext uri="{9D8B030D-6E8A-4147-A177-3AD203B41FA5}">
                      <a16:colId xmlns:a16="http://schemas.microsoft.com/office/drawing/2014/main" val="20006"/>
                    </a:ext>
                  </a:extLst>
                </a:gridCol>
                <a:gridCol w="557326">
                  <a:extLst>
                    <a:ext uri="{9D8B030D-6E8A-4147-A177-3AD203B41FA5}">
                      <a16:colId xmlns:a16="http://schemas.microsoft.com/office/drawing/2014/main" val="20007"/>
                    </a:ext>
                  </a:extLst>
                </a:gridCol>
                <a:gridCol w="557326">
                  <a:extLst>
                    <a:ext uri="{9D8B030D-6E8A-4147-A177-3AD203B41FA5}">
                      <a16:colId xmlns:a16="http://schemas.microsoft.com/office/drawing/2014/main" val="20008"/>
                    </a:ext>
                  </a:extLst>
                </a:gridCol>
                <a:gridCol w="557326">
                  <a:extLst>
                    <a:ext uri="{9D8B030D-6E8A-4147-A177-3AD203B41FA5}">
                      <a16:colId xmlns:a16="http://schemas.microsoft.com/office/drawing/2014/main" val="20009"/>
                    </a:ext>
                  </a:extLst>
                </a:gridCol>
                <a:gridCol w="557326">
                  <a:extLst>
                    <a:ext uri="{9D8B030D-6E8A-4147-A177-3AD203B41FA5}">
                      <a16:colId xmlns:a16="http://schemas.microsoft.com/office/drawing/2014/main" val="20010"/>
                    </a:ext>
                  </a:extLst>
                </a:gridCol>
                <a:gridCol w="557326">
                  <a:extLst>
                    <a:ext uri="{9D8B030D-6E8A-4147-A177-3AD203B41FA5}">
                      <a16:colId xmlns:a16="http://schemas.microsoft.com/office/drawing/2014/main" val="20011"/>
                    </a:ext>
                  </a:extLst>
                </a:gridCol>
                <a:gridCol w="692655">
                  <a:extLst>
                    <a:ext uri="{9D8B030D-6E8A-4147-A177-3AD203B41FA5}">
                      <a16:colId xmlns:a16="http://schemas.microsoft.com/office/drawing/2014/main" val="20012"/>
                    </a:ext>
                  </a:extLst>
                </a:gridCol>
                <a:gridCol w="674822">
                  <a:extLst>
                    <a:ext uri="{9D8B030D-6E8A-4147-A177-3AD203B41FA5}">
                      <a16:colId xmlns:a16="http://schemas.microsoft.com/office/drawing/2014/main" val="20013"/>
                    </a:ext>
                  </a:extLst>
                </a:gridCol>
                <a:gridCol w="692428">
                  <a:extLst>
                    <a:ext uri="{9D8B030D-6E8A-4147-A177-3AD203B41FA5}">
                      <a16:colId xmlns:a16="http://schemas.microsoft.com/office/drawing/2014/main" val="20014"/>
                    </a:ext>
                  </a:extLst>
                </a:gridCol>
                <a:gridCol w="692428">
                  <a:extLst>
                    <a:ext uri="{9D8B030D-6E8A-4147-A177-3AD203B41FA5}">
                      <a16:colId xmlns:a16="http://schemas.microsoft.com/office/drawing/2014/main" val="20015"/>
                    </a:ext>
                  </a:extLst>
                </a:gridCol>
              </a:tblGrid>
              <a:tr h="370840">
                <a:tc>
                  <a:txBody>
                    <a:bodyPr/>
                    <a:lstStyle/>
                    <a:p>
                      <a:pPr algn="ctr"/>
                      <a:r>
                        <a:rPr lang="en-US" altLang="zh-CN" sz="2300" dirty="0">
                          <a:latin typeface="Arial" panose="020B0604020202020204"/>
                          <a:cs typeface="Arial" panose="020B0604020202020204"/>
                        </a:rPr>
                        <a:t>P</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a:t>
                      </a:r>
                      <a:endParaRPr lang="zh-CN" altLang="en-US" sz="2300" dirty="0">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a</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b</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a</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b</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a</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b</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a</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c</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a</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b</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a</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a</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a</a:t>
                      </a:r>
                      <a:endParaRPr lang="zh-CN" altLang="en-US" sz="2300" dirty="0">
                        <a:latin typeface="Arial" panose="020B0604020202020204"/>
                        <a:cs typeface="Arial" panose="020B0604020202020204"/>
                      </a:endParaRPr>
                    </a:p>
                  </a:txBody>
                  <a:tcPr anchor="ctr"/>
                </a:tc>
                <a:tc>
                  <a:txBody>
                    <a:bodyPr/>
                    <a:lstStyle/>
                    <a:p>
                      <a:pPr algn="ctr">
                        <a:buNone/>
                      </a:pPr>
                      <a:endParaRPr lang="zh-CN" altLang="en-US" sz="2300" dirty="0">
                        <a:latin typeface="Arial" panose="020B0604020202020204"/>
                        <a:cs typeface="Arial" panose="020B0604020202020204"/>
                      </a:endParaRPr>
                    </a:p>
                  </a:txBody>
                  <a:tcPr anchor="ctr"/>
                </a:tc>
                <a:extLst>
                  <a:ext uri="{0D108BD9-81ED-4DB2-BD59-A6C34878D82A}">
                    <a16:rowId xmlns:a16="http://schemas.microsoft.com/office/drawing/2014/main" val="10000"/>
                  </a:ext>
                </a:extLst>
              </a:tr>
              <a:tr h="370840">
                <a:tc>
                  <a:txBody>
                    <a:bodyPr/>
                    <a:lstStyle/>
                    <a:p>
                      <a:pPr algn="ctr"/>
                      <a:endParaRPr lang="zh-CN" altLang="en-US" sz="2300">
                        <a:latin typeface="Arial" panose="020B0604020202020204"/>
                        <a:cs typeface="Arial" panose="020B0604020202020204"/>
                      </a:endParaRPr>
                    </a:p>
                  </a:txBody>
                  <a:tcPr anchor="ctr"/>
                </a:tc>
                <a:tc>
                  <a:txBody>
                    <a:bodyPr/>
                    <a:lstStyle/>
                    <a:p>
                      <a:pPr algn="ctr"/>
                      <a:endParaRPr lang="zh-CN" altLang="en-US" sz="2300">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endParaRPr lang="zh-CN" altLang="en-US" sz="2300">
                        <a:latin typeface="Arial" panose="020B0604020202020204"/>
                        <a:cs typeface="Arial" panose="020B0604020202020204"/>
                      </a:endParaRPr>
                    </a:p>
                  </a:txBody>
                  <a:tcPr anchor="ctr"/>
                </a:tc>
                <a:tc>
                  <a:txBody>
                    <a:bodyPr/>
                    <a:lstStyle/>
                    <a:p>
                      <a:pPr algn="ctr"/>
                      <a:endParaRPr lang="zh-CN" altLang="en-US" sz="2300">
                        <a:latin typeface="Arial" panose="020B0604020202020204"/>
                        <a:cs typeface="Arial" panose="020B0604020202020204"/>
                      </a:endParaRPr>
                    </a:p>
                  </a:txBody>
                  <a:tcPr anchor="ctr"/>
                </a:tc>
                <a:tc>
                  <a:txBody>
                    <a:bodyPr/>
                    <a:lstStyle/>
                    <a:p>
                      <a:pPr algn="ctr"/>
                      <a:endParaRPr lang="zh-CN" altLang="en-US" sz="2300">
                        <a:latin typeface="Arial" panose="020B0604020202020204"/>
                        <a:cs typeface="Arial" panose="020B0604020202020204"/>
                      </a:endParaRPr>
                    </a:p>
                  </a:txBody>
                  <a:tcPr anchor="ctr"/>
                </a:tc>
                <a:tc>
                  <a:txBody>
                    <a:bodyPr/>
                    <a:lstStyle/>
                    <a:p>
                      <a:pPr algn="ctr"/>
                      <a:endParaRPr lang="zh-CN" altLang="en-US" sz="2300">
                        <a:solidFill>
                          <a:schemeClr val="tx1"/>
                        </a:solidFill>
                        <a:latin typeface="Arial" panose="020B0604020202020204"/>
                        <a:cs typeface="Arial" panose="020B0604020202020204"/>
                      </a:endParaRPr>
                    </a:p>
                  </a:txBody>
                  <a:tcPr anchor="ctr"/>
                </a:tc>
                <a:tc>
                  <a:txBody>
                    <a:bodyPr/>
                    <a:lstStyle/>
                    <a:p>
                      <a:pPr algn="ctr"/>
                      <a:endParaRPr lang="zh-CN" altLang="en-US" sz="2300" dirty="0">
                        <a:solidFill>
                          <a:schemeClr val="tx1"/>
                        </a:solidFill>
                        <a:latin typeface="Arial" panose="020B0604020202020204"/>
                        <a:cs typeface="Arial" panose="020B0604020202020204"/>
                      </a:endParaRPr>
                    </a:p>
                  </a:txBody>
                  <a:tcPr anchor="ctr"/>
                </a:tc>
                <a:tc>
                  <a:txBody>
                    <a:bodyPr/>
                    <a:lstStyle/>
                    <a:p>
                      <a:pPr algn="ctr"/>
                      <a:endParaRPr lang="zh-CN" altLang="en-US" sz="2300">
                        <a:solidFill>
                          <a:schemeClr val="tx1"/>
                        </a:solidFill>
                        <a:latin typeface="Arial" panose="020B0604020202020204"/>
                        <a:cs typeface="Arial" panose="020B0604020202020204"/>
                      </a:endParaRPr>
                    </a:p>
                  </a:txBody>
                  <a:tcPr anchor="ctr"/>
                </a:tc>
                <a:tc>
                  <a:txBody>
                    <a:bodyPr/>
                    <a:lstStyle/>
                    <a:p>
                      <a:pPr algn="ctr"/>
                      <a:endParaRPr lang="zh-CN" altLang="en-US" sz="2300" dirty="0">
                        <a:solidFill>
                          <a:schemeClr val="tx1"/>
                        </a:solidFill>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endParaRPr lang="zh-CN" altLang="en-US" sz="2300" dirty="0">
                        <a:latin typeface="Arial" panose="020B0604020202020204"/>
                        <a:cs typeface="Arial" panose="020B0604020202020204"/>
                      </a:endParaRPr>
                    </a:p>
                  </a:txBody>
                  <a:tcPr anchor="ctr"/>
                </a:tc>
                <a:tc>
                  <a:txBody>
                    <a:bodyPr/>
                    <a:lstStyle/>
                    <a:p>
                      <a:pPr algn="ctr">
                        <a:buNone/>
                      </a:pPr>
                      <a:endParaRPr lang="zh-CN" altLang="en-US" sz="2300" dirty="0">
                        <a:latin typeface="Arial" panose="020B0604020202020204"/>
                        <a:cs typeface="Arial" panose="020B0604020202020204"/>
                      </a:endParaRPr>
                    </a:p>
                  </a:txBody>
                  <a:tcPr anchor="ctr"/>
                </a:tc>
                <a:extLst>
                  <a:ext uri="{0D108BD9-81ED-4DB2-BD59-A6C34878D82A}">
                    <a16:rowId xmlns:a16="http://schemas.microsoft.com/office/drawing/2014/main" val="10001"/>
                  </a:ext>
                </a:extLst>
              </a:tr>
              <a:tr h="370840">
                <a:tc>
                  <a:txBody>
                    <a:bodyPr/>
                    <a:lstStyle/>
                    <a:p>
                      <a:pPr algn="ctr"/>
                      <a:r>
                        <a:rPr lang="en-US" altLang="zh-CN" sz="2300" dirty="0">
                          <a:latin typeface="Arial" panose="020B0604020202020204"/>
                          <a:cs typeface="Arial" panose="020B0604020202020204"/>
                        </a:rPr>
                        <a:t>N</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-1</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0</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0</a:t>
                      </a:r>
                      <a:endParaRPr lang="zh-CN" altLang="en-US" sz="2300" dirty="0">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1</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2</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3</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4</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5</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solidFill>
                            <a:schemeClr val="tx1"/>
                          </a:solidFill>
                          <a:latin typeface="Arial" panose="020B0604020202020204"/>
                          <a:cs typeface="Arial" panose="020B0604020202020204"/>
                        </a:rPr>
                        <a:t>0</a:t>
                      </a:r>
                      <a:endParaRPr lang="zh-CN" altLang="en-US" sz="2300" dirty="0">
                        <a:solidFill>
                          <a:schemeClr val="tx1"/>
                        </a:solidFill>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1</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2</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3</a:t>
                      </a:r>
                      <a:endParaRPr lang="zh-CN" altLang="en-US" sz="2300" dirty="0">
                        <a:latin typeface="Arial" panose="020B0604020202020204"/>
                        <a:cs typeface="Arial" panose="020B0604020202020204"/>
                      </a:endParaRPr>
                    </a:p>
                  </a:txBody>
                  <a:tcPr anchor="ctr"/>
                </a:tc>
                <a:tc>
                  <a:txBody>
                    <a:bodyPr/>
                    <a:lstStyle/>
                    <a:p>
                      <a:pPr algn="ctr"/>
                      <a:r>
                        <a:rPr lang="en-US" altLang="zh-CN" sz="2300" dirty="0">
                          <a:latin typeface="Arial" panose="020B0604020202020204"/>
                          <a:cs typeface="Arial" panose="020B0604020202020204"/>
                        </a:rPr>
                        <a:t>1</a:t>
                      </a:r>
                      <a:endParaRPr lang="zh-CN" altLang="en-US" sz="2300" dirty="0">
                        <a:latin typeface="Arial" panose="020B0604020202020204"/>
                        <a:cs typeface="Arial" panose="020B0604020202020204"/>
                      </a:endParaRPr>
                    </a:p>
                  </a:txBody>
                  <a:tcPr anchor="ctr"/>
                </a:tc>
                <a:tc>
                  <a:txBody>
                    <a:bodyPr/>
                    <a:lstStyle/>
                    <a:p>
                      <a:pPr algn="ctr">
                        <a:buNone/>
                      </a:pPr>
                      <a:r>
                        <a:rPr lang="en-US" altLang="zh-CN" sz="2300" dirty="0">
                          <a:solidFill>
                            <a:srgbClr val="FF0000"/>
                          </a:solidFill>
                          <a:latin typeface="Arial" panose="020B0604020202020204"/>
                          <a:cs typeface="Arial" panose="020B0604020202020204"/>
                        </a:rPr>
                        <a:t>X</a:t>
                      </a:r>
                    </a:p>
                  </a:txBody>
                  <a:tcPr anchor="ctr"/>
                </a:tc>
                <a:extLst>
                  <a:ext uri="{0D108BD9-81ED-4DB2-BD59-A6C34878D82A}">
                    <a16:rowId xmlns:a16="http://schemas.microsoft.com/office/drawing/2014/main" val="10002"/>
                  </a:ext>
                </a:extLst>
              </a:tr>
            </a:tbl>
          </a:graphicData>
        </a:graphic>
      </p:graphicFrame>
      <p:sp>
        <p:nvSpPr>
          <p:cNvPr id="6"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en-US" altLang="zh-CN" sz="3200" b="1" dirty="0">
                <a:latin typeface="Source Han Serif SC Heavy" panose="02020300000000000000" pitchFamily="18" charset="-128"/>
                <a:ea typeface="Source Han Serif SC Heavy" panose="02020300000000000000" pitchFamily="18" charset="-128"/>
                <a:cs typeface="+mn-ea"/>
                <a:sym typeface="+mn-lt"/>
              </a:rPr>
              <a:t>Next</a:t>
            </a:r>
          </a:p>
        </p:txBody>
      </p:sp>
      <p:cxnSp>
        <p:nvCxnSpPr>
          <p:cNvPr id="7"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23215" y="1668780"/>
            <a:ext cx="11449050" cy="38754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252220" y="1595120"/>
            <a:ext cx="9681210" cy="3323590"/>
          </a:xfrm>
          <a:prstGeom prst="rect">
            <a:avLst/>
          </a:prstGeom>
        </p:spPr>
      </p:pic>
      <p:sp>
        <p:nvSpPr>
          <p:cNvPr id="3" name="矩形 2"/>
          <p:cNvSpPr/>
          <p:nvPr/>
        </p:nvSpPr>
        <p:spPr>
          <a:xfrm>
            <a:off x="8029575" y="4410710"/>
            <a:ext cx="2682240" cy="425450"/>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89280" y="1415415"/>
            <a:ext cx="7477125" cy="2705100"/>
          </a:xfrm>
          <a:prstGeom prst="rect">
            <a:avLst/>
          </a:prstGeom>
        </p:spPr>
      </p:pic>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8015" y="4202430"/>
            <a:ext cx="7464425" cy="1684655"/>
          </a:xfrm>
          <a:prstGeom prst="rect">
            <a:avLst/>
          </a:prstGeom>
        </p:spPr>
      </p:pic>
      <p:pic>
        <p:nvPicPr>
          <p:cNvPr id="4" name="图片 3"/>
          <p:cNvPicPr>
            <a:picLocks noChangeAspect="1"/>
          </p:cNvPicPr>
          <p:nvPr/>
        </p:nvPicPr>
        <p:blipFill>
          <a:blip r:embed="rId5"/>
          <a:stretch>
            <a:fillRect/>
          </a:stretch>
        </p:blipFill>
        <p:spPr>
          <a:xfrm>
            <a:off x="8281035" y="1702435"/>
            <a:ext cx="3462020" cy="33877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808605" y="1216660"/>
            <a:ext cx="6739890" cy="5132070"/>
          </a:xfrm>
          <a:prstGeom prst="rect">
            <a:avLst/>
          </a:prstGeom>
        </p:spPr>
      </p:pic>
      <p:sp>
        <p:nvSpPr>
          <p:cNvPr id="3" name="矩形 2"/>
          <p:cNvSpPr/>
          <p:nvPr/>
        </p:nvSpPr>
        <p:spPr>
          <a:xfrm>
            <a:off x="2740025" y="3636010"/>
            <a:ext cx="6808470" cy="958850"/>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椭圆 3"/>
          <p:cNvSpPr/>
          <p:nvPr/>
        </p:nvSpPr>
        <p:spPr>
          <a:xfrm>
            <a:off x="3471545" y="3636010"/>
            <a:ext cx="565150" cy="463550"/>
          </a:xfrm>
          <a:prstGeom prst="ellipse">
            <a:avLst/>
          </a:prstGeom>
          <a:noFill/>
          <a:ln w="2540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下箭头 4"/>
          <p:cNvSpPr/>
          <p:nvPr/>
        </p:nvSpPr>
        <p:spPr>
          <a:xfrm rot="20640000">
            <a:off x="3877945" y="4114800"/>
            <a:ext cx="168275" cy="7150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028065" y="1372235"/>
            <a:ext cx="10129520" cy="4755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rcRect r="32297"/>
          <a:stretch>
            <a:fillRect/>
          </a:stretch>
        </p:blipFill>
        <p:spPr>
          <a:xfrm>
            <a:off x="672465" y="2127250"/>
            <a:ext cx="10552430" cy="1473200"/>
          </a:xfrm>
          <a:prstGeom prst="rect">
            <a:avLst/>
          </a:prstGeom>
        </p:spPr>
      </p:pic>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rcRect l="68110"/>
          <a:stretch>
            <a:fillRect/>
          </a:stretch>
        </p:blipFill>
        <p:spPr>
          <a:xfrm>
            <a:off x="6356985" y="2720975"/>
            <a:ext cx="4970780" cy="1473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第四题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14400" y="1793240"/>
            <a:ext cx="10363200" cy="28155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第四题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14425" y="1381760"/>
            <a:ext cx="9963150" cy="47904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题解（其他</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r>
              <a:rPr lang="zh-CN" altLang="en-US" sz="3200" b="1" dirty="0">
                <a:latin typeface="Source Han Serif SC Heavy" panose="02020300000000000000" pitchFamily="18" charset="-128"/>
                <a:ea typeface="Source Han Serif SC Heavy" panose="02020300000000000000" pitchFamily="18" charset="-128"/>
                <a:cs typeface="+mn-ea"/>
                <a:sym typeface="+mn-lt"/>
              </a:rPr>
              <a:t>）</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第四题</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123315" y="1267460"/>
            <a:ext cx="9939020" cy="50793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0" y="3036567"/>
            <a:ext cx="2481943" cy="3821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1204" b="4771"/>
          <a:stretch>
            <a:fillRect/>
          </a:stretch>
        </p:blipFill>
        <p:spPr>
          <a:xfrm>
            <a:off x="-20108" y="0"/>
            <a:ext cx="12230414" cy="6858000"/>
          </a:xfrm>
          <a:prstGeom prst="rect">
            <a:avLst/>
          </a:prstGeom>
        </p:spPr>
      </p:pic>
      <p:sp>
        <p:nvSpPr>
          <p:cNvPr id="12" name="淘宝网chenying0907出品 6"/>
          <p:cNvSpPr/>
          <p:nvPr/>
        </p:nvSpPr>
        <p:spPr>
          <a:xfrm>
            <a:off x="-3175" y="-3969"/>
            <a:ext cx="12198350" cy="6865938"/>
          </a:xfrm>
          <a:prstGeom prst="rect">
            <a:avLst/>
          </a:prstGeom>
          <a:solidFill>
            <a:srgbClr val="1F4E79">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3816899" y="3555577"/>
            <a:ext cx="467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第三章：栈与队列</a:t>
            </a: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01</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28" name="图片 27" descr="标志与中英文校名组合规范_左右（反白，在深色背景下使用）.png"/>
          <p:cNvPicPr>
            <a:picLocks noChangeAspect="1"/>
          </p:cNvPicPr>
          <p:nvPr/>
        </p:nvPicPr>
        <p:blipFill>
          <a:blip r:embed="rId3" cstate="print"/>
          <a:stretch>
            <a:fillRect/>
          </a:stretch>
        </p:blipFill>
        <p:spPr>
          <a:xfrm>
            <a:off x="5283384" y="5683609"/>
            <a:ext cx="1625232" cy="4578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题解（其他</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r>
              <a:rPr lang="zh-CN" altLang="en-US" sz="3200" b="1" dirty="0">
                <a:latin typeface="Source Han Serif SC Heavy" panose="02020300000000000000" pitchFamily="18" charset="-128"/>
                <a:ea typeface="Source Han Serif SC Heavy" panose="02020300000000000000" pitchFamily="18" charset="-128"/>
                <a:cs typeface="+mn-ea"/>
                <a:sym typeface="+mn-lt"/>
              </a:rPr>
              <a:t>）</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第四题</a:t>
            </a:r>
          </a:p>
        </p:txBody>
      </p:sp>
      <p:pic>
        <p:nvPicPr>
          <p:cNvPr id="3" name="图片 2"/>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10895" y="1381760"/>
            <a:ext cx="10576560" cy="1456690"/>
          </a:xfrm>
          <a:prstGeom prst="rect">
            <a:avLst/>
          </a:prstGeom>
        </p:spPr>
      </p:pic>
      <p:pic>
        <p:nvPicPr>
          <p:cNvPr id="4" name="图片 3"/>
          <p:cNvPicPr>
            <a:picLocks noChangeAspect="1"/>
          </p:cNvPicPr>
          <p:nvPr/>
        </p:nvPicPr>
        <p:blipFill>
          <a:blip r:embed="rId5"/>
          <a:stretch>
            <a:fillRect/>
          </a:stretch>
        </p:blipFill>
        <p:spPr>
          <a:xfrm>
            <a:off x="741680" y="2918460"/>
            <a:ext cx="10714990" cy="32505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p:sp>
        <p:nvSpPr>
          <p:cNvPr id="4" name="Content Placeholder 5"/>
          <p:cNvSpPr>
            <a:spLocks noGrp="1"/>
          </p:cNvSpPr>
          <p:nvPr/>
        </p:nvSpPr>
        <p:spPr>
          <a:xfrm>
            <a:off x="778510" y="1876425"/>
            <a:ext cx="10763250" cy="451421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effectLst/>
                <a:latin typeface="宋体" panose="02010600030101010101" pitchFamily="2" charset="-122"/>
                <a:ea typeface="宋体" panose="02010600030101010101" pitchFamily="2" charset="-122"/>
              </a:rPr>
              <a:t>（1</a:t>
            </a:r>
            <a:r>
              <a:rPr lang="en-US" altLang="zh-CN" sz="3200" b="1" dirty="0">
                <a:solidFill>
                  <a:schemeClr val="tx1"/>
                </a:solidFill>
                <a:effectLst/>
                <a:latin typeface="宋体" panose="02010600030101010101" pitchFamily="2" charset="-122"/>
                <a:ea typeface="宋体" panose="02010600030101010101" pitchFamily="2" charset="-122"/>
              </a:rPr>
              <a:t>7</a:t>
            </a:r>
            <a:r>
              <a:rPr lang="zh-CN" altLang="en-US" sz="3200" b="1" dirty="0">
                <a:solidFill>
                  <a:schemeClr val="tx1"/>
                </a:solidFill>
                <a:effectLst/>
                <a:latin typeface="宋体" panose="02010600030101010101" pitchFamily="2" charset="-122"/>
                <a:ea typeface="宋体" panose="02010600030101010101" pitchFamily="2" charset="-122"/>
              </a:rPr>
              <a:t> 期中）一个长度为 n 且两两字符均不同的字符串有___________个子串。</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mc:AlternateContent xmlns:mc="http://schemas.openxmlformats.org/markup-compatibility/2006" xmlns:a14="http://schemas.microsoft.com/office/drawing/2010/main">
        <mc:Choice Requires="a14">
          <p:sp>
            <p:nvSpPr>
              <p:cNvPr id="4" name="Content Placeholder 5"/>
              <p:cNvSpPr>
                <a:spLocks noGrp="1"/>
              </p:cNvSpPr>
              <p:nvPr/>
            </p:nvSpPr>
            <p:spPr>
              <a:xfrm>
                <a:off x="778510" y="1483995"/>
                <a:ext cx="10763250" cy="490664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effectLst/>
                    <a:latin typeface="宋体" panose="02010600030101010101" pitchFamily="2" charset="-122"/>
                    <a:ea typeface="宋体" panose="02010600030101010101" pitchFamily="2" charset="-122"/>
                  </a:rPr>
                  <a:t>（1</a:t>
                </a:r>
                <a:r>
                  <a:rPr lang="en-US" altLang="zh-CN" sz="3200" b="1" dirty="0">
                    <a:solidFill>
                      <a:schemeClr val="tx1"/>
                    </a:solidFill>
                    <a:effectLst/>
                    <a:latin typeface="宋体" panose="02010600030101010101" pitchFamily="2" charset="-122"/>
                    <a:ea typeface="宋体" panose="02010600030101010101" pitchFamily="2" charset="-122"/>
                  </a:rPr>
                  <a:t>7</a:t>
                </a:r>
                <a:r>
                  <a:rPr lang="zh-CN" altLang="en-US" sz="3200" b="1" dirty="0">
                    <a:solidFill>
                      <a:schemeClr val="tx1"/>
                    </a:solidFill>
                    <a:effectLst/>
                    <a:latin typeface="宋体" panose="02010600030101010101" pitchFamily="2" charset="-122"/>
                    <a:ea typeface="宋体" panose="02010600030101010101" pitchFamily="2" charset="-122"/>
                  </a:rPr>
                  <a:t> 期中）一个长度为 n 且两两字符均不同的字符串有_____</a:t>
                </a:r>
                <a:r>
                  <a:rPr lang="en-US" altLang="zh-CN" sz="3200" b="1" u="sng" dirty="0">
                    <a:solidFill>
                      <a:schemeClr val="tx1"/>
                    </a:solidFill>
                    <a:effectLst/>
                    <a:latin typeface="宋体" panose="02010600030101010101" pitchFamily="2" charset="-122"/>
                    <a:ea typeface="宋体" panose="02010600030101010101" pitchFamily="2" charset="-122"/>
                  </a:rPr>
                  <a:t>n(n+1)/2+1</a:t>
                </a:r>
                <a:r>
                  <a:rPr lang="zh-CN" altLang="en-US" sz="3200" b="1" dirty="0">
                    <a:solidFill>
                      <a:schemeClr val="tx1"/>
                    </a:solidFill>
                    <a:effectLst/>
                    <a:latin typeface="宋体" panose="02010600030101010101" pitchFamily="2" charset="-122"/>
                    <a:ea typeface="宋体" panose="02010600030101010101" pitchFamily="2" charset="-122"/>
                  </a:rPr>
                  <a:t>______个子串。</a:t>
                </a:r>
              </a:p>
              <a:p>
                <a:pPr marL="0" indent="0">
                  <a:lnSpc>
                    <a:spcPct val="150000"/>
                  </a:lnSpc>
                  <a:buNone/>
                </a:pPr>
                <a:r>
                  <a:rPr lang="zh-CN" altLang="en-US" sz="3200" b="1" dirty="0">
                    <a:solidFill>
                      <a:schemeClr val="tx1"/>
                    </a:solidFill>
                    <a:effectLst/>
                    <a:latin typeface="宋体" panose="02010600030101010101" pitchFamily="2" charset="-122"/>
                    <a:ea typeface="宋体" panose="02010600030101010101" pitchFamily="2" charset="-122"/>
                  </a:rPr>
                  <a:t>思路：先考虑非空子串，考虑起始位置和终止位置的选择</a:t>
                </a:r>
                <a:r>
                  <a:rPr lang="en-US" altLang="zh-CN" sz="3200" b="1" dirty="0">
                    <a:solidFill>
                      <a:schemeClr val="tx1"/>
                    </a:solidFill>
                    <a:effectLst/>
                    <a:latin typeface="宋体" panose="02010600030101010101" pitchFamily="2" charset="-122"/>
                    <a:ea typeface="宋体" panose="02010600030101010101" pitchFamily="2" charset="-122"/>
                  </a:rPr>
                  <a:t> [s, t)</a:t>
                </a:r>
                <a:r>
                  <a:rPr lang="zh-CN" altLang="en-US" sz="3200" b="1" dirty="0">
                    <a:solidFill>
                      <a:schemeClr val="tx1"/>
                    </a:solidFill>
                    <a:effectLst/>
                    <a:latin typeface="宋体" panose="02010600030101010101" pitchFamily="2" charset="-122"/>
                    <a:ea typeface="宋体" panose="02010600030101010101" pitchFamily="2" charset="-122"/>
                  </a:rPr>
                  <a:t>，</a:t>
                </a:r>
                <a:r>
                  <a:rPr lang="en-US" altLang="zh-CN" sz="3200" b="1" dirty="0">
                    <a:solidFill>
                      <a:schemeClr val="tx1"/>
                    </a:solidFill>
                    <a:effectLst/>
                    <a:latin typeface="宋体" panose="02010600030101010101" pitchFamily="2" charset="-122"/>
                    <a:ea typeface="宋体" panose="02010600030101010101" pitchFamily="2" charset="-122"/>
                  </a:rPr>
                  <a:t>s,t ∈ [0,n]</a:t>
                </a:r>
                <a:r>
                  <a:rPr lang="zh-CN" altLang="en-US" sz="3200" b="1" dirty="0">
                    <a:solidFill>
                      <a:schemeClr val="tx1"/>
                    </a:solidFill>
                    <a:effectLst/>
                    <a:latin typeface="宋体" panose="02010600030101010101" pitchFamily="2" charset="-122"/>
                    <a:ea typeface="宋体" panose="02010600030101010101" pitchFamily="2" charset="-122"/>
                  </a:rPr>
                  <a:t>且</a:t>
                </a:r>
                <a:r>
                  <a:rPr lang="en-US" altLang="zh-CN" sz="3200" b="1" dirty="0">
                    <a:solidFill>
                      <a:schemeClr val="tx1"/>
                    </a:solidFill>
                    <a:effectLst/>
                    <a:latin typeface="宋体" panose="02010600030101010101" pitchFamily="2" charset="-122"/>
                    <a:ea typeface="宋体" panose="02010600030101010101" pitchFamily="2" charset="-122"/>
                  </a:rPr>
                  <a:t> t &gt; s</a:t>
                </a:r>
                <a:r>
                  <a:rPr lang="zh-CN" altLang="en-US" sz="3200" b="1" dirty="0">
                    <a:solidFill>
                      <a:schemeClr val="tx1"/>
                    </a:solidFill>
                    <a:effectLst/>
                    <a:latin typeface="宋体" panose="02010600030101010101" pitchFamily="2" charset="-122"/>
                    <a:ea typeface="宋体" panose="02010600030101010101" pitchFamily="2" charset="-122"/>
                  </a:rPr>
                  <a:t>。因此</a:t>
                </a:r>
                <a:r>
                  <a:rPr lang="en-US" altLang="zh-CN" sz="3200" b="1" dirty="0">
                    <a:solidFill>
                      <a:schemeClr val="tx1"/>
                    </a:solidFill>
                    <a:effectLst/>
                    <a:latin typeface="宋体" panose="02010600030101010101" pitchFamily="2" charset="-122"/>
                    <a:ea typeface="宋体" panose="02010600030101010101" pitchFamily="2" charset="-122"/>
                  </a:rPr>
                  <a:t> s,t </a:t>
                </a:r>
                <a:r>
                  <a:rPr lang="zh-CN" altLang="en-US" sz="3200" b="1" dirty="0">
                    <a:solidFill>
                      <a:schemeClr val="tx1"/>
                    </a:solidFill>
                    <a:effectLst/>
                    <a:latin typeface="宋体" panose="02010600030101010101" pitchFamily="2" charset="-122"/>
                    <a:ea typeface="宋体" panose="02010600030101010101" pitchFamily="2" charset="-122"/>
                  </a:rPr>
                  <a:t>的组合有</a:t>
                </a:r>
                <a:r>
                  <a:rPr lang="en-US" altLang="zh-CN" sz="3200" b="1" dirty="0">
                    <a:solidFill>
                      <a:schemeClr val="tx1"/>
                    </a:solidFill>
                    <a:effectLst/>
                    <a:latin typeface="宋体" panose="02010600030101010101" pitchFamily="2" charset="-122"/>
                    <a:ea typeface="宋体" panose="02010600030101010101" pitchFamily="2" charset="-122"/>
                  </a:rPr>
                  <a:t> </a:t>
                </a:r>
                <a14:m>
                  <m:oMath xmlns:m="http://schemas.openxmlformats.org/officeDocument/2006/math">
                    <m:sSubSup>
                      <m:sSubSupPr>
                        <m:ctrlP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sSubSupPr>
                      <m:e>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𝑪</m:t>
                        </m:r>
                      </m:e>
                      <m:sub>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𝒏</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𝟏</m:t>
                        </m:r>
                      </m:sub>
                      <m:sup>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𝟐</m:t>
                        </m:r>
                      </m:sup>
                    </m:sSubSup>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𝒏</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𝒏</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𝟏</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m:t>
                    </m:r>
                    <m:r>
                      <a:rPr lang="en-US" altLang="zh-CN" sz="3200" b="1" i="1" dirty="0">
                        <a:solidFill>
                          <a:schemeClr val="tx1"/>
                        </a:solidFill>
                        <a:effectLst/>
                        <a:latin typeface="Cambria Math" panose="02040503050406030204" pitchFamily="18" charset="0"/>
                        <a:ea typeface="宋体" panose="02010600030101010101" pitchFamily="2" charset="-122"/>
                        <a:cs typeface="DejaVu Math TeX Gyre" panose="02000503000000000000" charset="0"/>
                      </a:rPr>
                      <m:t>𝟐</m:t>
                    </m:r>
                  </m:oMath>
                </a14:m>
                <a:r>
                  <a:rPr lang="en-US" altLang="zh-CN" sz="3200" b="1" dirty="0">
                    <a:solidFill>
                      <a:schemeClr val="tx1"/>
                    </a:solidFill>
                    <a:effectLst/>
                    <a:latin typeface="宋体" panose="02010600030101010101" pitchFamily="2" charset="-122"/>
                    <a:ea typeface="宋体" panose="02010600030101010101" pitchFamily="2" charset="-122"/>
                  </a:rPr>
                  <a:t> </a:t>
                </a:r>
                <a:r>
                  <a:rPr lang="zh-CN" altLang="en-US" sz="3200" b="1" dirty="0">
                    <a:solidFill>
                      <a:schemeClr val="tx1"/>
                    </a:solidFill>
                    <a:effectLst/>
                    <a:latin typeface="宋体" panose="02010600030101010101" pitchFamily="2" charset="-122"/>
                    <a:ea typeface="宋体" panose="02010600030101010101" pitchFamily="2" charset="-122"/>
                  </a:rPr>
                  <a:t>种；在考虑到</a:t>
                </a:r>
                <a:r>
                  <a:rPr lang="en-US" altLang="zh-CN" sz="3200" b="1" dirty="0">
                    <a:solidFill>
                      <a:schemeClr val="tx1"/>
                    </a:solidFill>
                    <a:effectLst/>
                    <a:latin typeface="宋体" panose="02010600030101010101" pitchFamily="2" charset="-122"/>
                    <a:ea typeface="宋体" panose="02010600030101010101" pitchFamily="2" charset="-122"/>
                  </a:rPr>
                  <a:t> 1 </a:t>
                </a:r>
                <a:r>
                  <a:rPr lang="zh-CN" altLang="en-US" sz="3200" b="1" dirty="0">
                    <a:solidFill>
                      <a:schemeClr val="tx1"/>
                    </a:solidFill>
                    <a:effectLst/>
                    <a:latin typeface="宋体" panose="02010600030101010101" pitchFamily="2" charset="-122"/>
                    <a:ea typeface="宋体" panose="02010600030101010101" pitchFamily="2" charset="-122"/>
                  </a:rPr>
                  <a:t>个空子串。因此总共有</a:t>
                </a:r>
                <a:r>
                  <a:rPr lang="en-US" altLang="zh-CN" sz="3200" b="1" dirty="0">
                    <a:solidFill>
                      <a:schemeClr val="tx1"/>
                    </a:solidFill>
                    <a:effectLst/>
                    <a:latin typeface="宋体" panose="02010600030101010101" pitchFamily="2" charset="-122"/>
                    <a:ea typeface="宋体" panose="02010600030101010101" pitchFamily="2" charset="-122"/>
                  </a:rPr>
                  <a:t> </a:t>
                </a:r>
                <a:r>
                  <a:rPr lang="en-US" altLang="zh-CN" sz="3200" b="1" dirty="0">
                    <a:solidFill>
                      <a:schemeClr val="tx1"/>
                    </a:solidFill>
                    <a:effectLst/>
                    <a:latin typeface="宋体" panose="02010600030101010101" pitchFamily="2" charset="-122"/>
                    <a:ea typeface="宋体" panose="02010600030101010101" pitchFamily="2" charset="-122"/>
                    <a:sym typeface="+mn-ea"/>
                  </a:rPr>
                  <a:t>n(n+1)/2+1 </a:t>
                </a:r>
                <a:r>
                  <a:rPr lang="zh-CN" altLang="en-US" sz="3200" b="1" dirty="0">
                    <a:solidFill>
                      <a:schemeClr val="tx1"/>
                    </a:solidFill>
                    <a:effectLst/>
                    <a:latin typeface="宋体" panose="02010600030101010101" pitchFamily="2" charset="-122"/>
                    <a:ea typeface="宋体" panose="02010600030101010101" pitchFamily="2" charset="-122"/>
                    <a:sym typeface="+mn-ea"/>
                  </a:rPr>
                  <a:t>个子串。</a:t>
                </a:r>
              </a:p>
            </p:txBody>
          </p:sp>
        </mc:Choice>
        <mc:Fallback xmlns="">
          <p:sp>
            <p:nvSpPr>
              <p:cNvPr id="4" name="Content Placeholder 5"/>
              <p:cNvSpPr>
                <a:spLocks noRot="1" noChangeAspect="1" noMove="1" noResize="1" noEditPoints="1" noAdjustHandles="1" noChangeArrowheads="1" noChangeShapeType="1" noTextEdit="1"/>
              </p:cNvSpPr>
              <p:nvPr/>
            </p:nvSpPr>
            <p:spPr>
              <a:xfrm>
                <a:off x="778510" y="1483995"/>
                <a:ext cx="10763250" cy="490664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sp>
        <p:nvSpPr>
          <p:cNvPr id="4" name="Content Placeholder 5"/>
          <p:cNvSpPr>
            <a:spLocks noGrp="1"/>
          </p:cNvSpPr>
          <p:nvPr/>
        </p:nvSpPr>
        <p:spPr>
          <a:xfrm>
            <a:off x="778510" y="1876425"/>
            <a:ext cx="10763250" cy="451421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sz="3200" b="1" dirty="0">
                <a:solidFill>
                  <a:schemeClr val="tx1"/>
                </a:solidFill>
                <a:effectLst/>
                <a:latin typeface="宋体" panose="02010600030101010101" pitchFamily="2" charset="-122"/>
                <a:ea typeface="宋体" panose="02010600030101010101" pitchFamily="2" charset="-122"/>
              </a:rPr>
              <a:t>（16 期中 算法设计）对于两个串 s,t，找到一个最大的 ℓ，使得 s 的长为 ℓ 的前缀与 t 的长为 ℓ 的后缀相同。</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sp>
        <p:nvSpPr>
          <p:cNvPr id="4" name="Content Placeholder 5"/>
          <p:cNvSpPr>
            <a:spLocks noGrp="1"/>
          </p:cNvSpPr>
          <p:nvPr/>
        </p:nvSpPr>
        <p:spPr>
          <a:xfrm>
            <a:off x="778510" y="2047240"/>
            <a:ext cx="10763250" cy="4343400"/>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sz="3200" b="1" dirty="0">
                <a:solidFill>
                  <a:schemeClr val="tx1"/>
                </a:solidFill>
                <a:effectLst/>
                <a:latin typeface="宋体" panose="02010600030101010101" pitchFamily="2" charset="-122"/>
                <a:ea typeface="宋体" panose="02010600030101010101" pitchFamily="2" charset="-122"/>
              </a:rPr>
              <a:t>对 r=s+t 计算 next 数组</a:t>
            </a:r>
            <a:r>
              <a:rPr lang="zh-CN" sz="3200" b="1" dirty="0">
                <a:solidFill>
                  <a:schemeClr val="tx1"/>
                </a:solidFill>
                <a:effectLst/>
                <a:latin typeface="宋体" panose="02010600030101010101" pitchFamily="2" charset="-122"/>
                <a:ea typeface="宋体" panose="02010600030101010101" pitchFamily="2" charset="-122"/>
              </a:rPr>
              <a:t>（拓展计算第</a:t>
            </a:r>
            <a:r>
              <a:rPr lang="en-US" altLang="zh-CN" sz="3200" b="1" dirty="0">
                <a:solidFill>
                  <a:schemeClr val="tx1"/>
                </a:solidFill>
                <a:effectLst/>
                <a:latin typeface="宋体" panose="02010600030101010101" pitchFamily="2" charset="-122"/>
                <a:ea typeface="宋体" panose="02010600030101010101" pitchFamily="2" charset="-122"/>
              </a:rPr>
              <a:t> |r| </a:t>
            </a:r>
            <a:r>
              <a:rPr lang="zh-CN" altLang="en-US" sz="3200" b="1" dirty="0">
                <a:solidFill>
                  <a:schemeClr val="tx1"/>
                </a:solidFill>
                <a:effectLst/>
                <a:latin typeface="宋体" panose="02010600030101010101" pitchFamily="2" charset="-122"/>
                <a:ea typeface="宋体" panose="02010600030101010101" pitchFamily="2" charset="-122"/>
              </a:rPr>
              <a:t>位</a:t>
            </a:r>
            <a:r>
              <a:rPr lang="zh-CN" sz="3200" b="1" dirty="0">
                <a:solidFill>
                  <a:schemeClr val="tx1"/>
                </a:solidFill>
                <a:effectLst/>
                <a:latin typeface="宋体" panose="02010600030101010101" pitchFamily="2" charset="-122"/>
                <a:ea typeface="宋体" panose="02010600030101010101" pitchFamily="2" charset="-122"/>
              </a:rPr>
              <a:t>）</a:t>
            </a:r>
            <a:r>
              <a:rPr sz="3200" b="1" dirty="0">
                <a:solidFill>
                  <a:schemeClr val="tx1"/>
                </a:solidFill>
                <a:effectLst/>
                <a:latin typeface="宋体" panose="02010600030101010101" pitchFamily="2" charset="-122"/>
                <a:ea typeface="宋体" panose="02010600030101010101" pitchFamily="2" charset="-122"/>
              </a:rPr>
              <a:t>，从 next[|r|] 开始顺着 next 数组跳，直到 ≤min{|s|,|t|} 为止。</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2638" r="27936" b="15215"/>
          <a:stretch>
            <a:fillRect/>
          </a:stretch>
        </p:blipFill>
        <p:spPr>
          <a:xfrm flipH="1">
            <a:off x="0" y="0"/>
            <a:ext cx="12192000" cy="6865938"/>
          </a:xfrm>
          <a:prstGeom prst="rect">
            <a:avLst/>
          </a:prstGeom>
        </p:spPr>
      </p:pic>
      <p:sp>
        <p:nvSpPr>
          <p:cNvPr id="12" name="淘宝网chenying0907出品 6"/>
          <p:cNvSpPr/>
          <p:nvPr/>
        </p:nvSpPr>
        <p:spPr>
          <a:xfrm>
            <a:off x="-3175" y="0"/>
            <a:ext cx="12198350" cy="6865938"/>
          </a:xfrm>
          <a:prstGeom prst="rect">
            <a:avLst/>
          </a:prstGeom>
          <a:solidFill>
            <a:srgbClr val="1F4E7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4658909" y="3555577"/>
            <a:ext cx="29895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第六章：树</a:t>
            </a: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a:t>
            </a:r>
            <a:r>
              <a:rPr lang="en-US" altLang="zh-CN" sz="7200" b="1" dirty="0">
                <a:solidFill>
                  <a:srgbClr val="00456F"/>
                </a:solidFill>
                <a:latin typeface="微软雅黑" panose="020B0503020204020204" pitchFamily="34" charset="-122"/>
                <a:ea typeface="微软雅黑" panose="020B0503020204020204" pitchFamily="34" charset="-122"/>
              </a:rPr>
              <a:t>3</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10" name="图片 9" descr="标志与中英文校名组合规范_左右（反白，在深色背景下使用）.png"/>
          <p:cNvPicPr>
            <a:picLocks noChangeAspect="1"/>
          </p:cNvPicPr>
          <p:nvPr/>
        </p:nvPicPr>
        <p:blipFill>
          <a:blip r:embed="rId3" cstate="print"/>
          <a:stretch>
            <a:fillRect/>
          </a:stretch>
        </p:blipFill>
        <p:spPr>
          <a:xfrm>
            <a:off x="5283384" y="5683609"/>
            <a:ext cx="1625232" cy="4578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概念</a:t>
            </a:r>
            <a:r>
              <a:rPr lang="en-US" altLang="zh-CN" sz="3200" b="1" dirty="0">
                <a:latin typeface="Source Han Serif SC Heavy" panose="02020300000000000000" pitchFamily="18" charset="-128"/>
                <a:ea typeface="Source Han Serif SC Heavy" panose="02020300000000000000" pitchFamily="18" charset="-128"/>
                <a:cs typeface="+mn-ea"/>
                <a:sym typeface="+mn-lt"/>
              </a:rPr>
              <a:t> &amp; </a:t>
            </a:r>
            <a:r>
              <a:rPr lang="zh-CN" altLang="en-US" sz="3200" b="1" dirty="0">
                <a:latin typeface="Source Han Serif SC Heavy" panose="02020300000000000000" pitchFamily="18" charset="-128"/>
                <a:ea typeface="Source Han Serif SC Heavy" panose="02020300000000000000" pitchFamily="18" charset="-128"/>
                <a:cs typeface="+mn-ea"/>
                <a:sym typeface="+mn-lt"/>
              </a:rPr>
              <a:t>方法</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考纲</a:t>
            </a:r>
          </a:p>
        </p:txBody>
      </p:sp>
      <p:sp>
        <p:nvSpPr>
          <p:cNvPr id="4" name="Content Placeholder 5"/>
          <p:cNvSpPr>
            <a:spLocks noGrp="1"/>
          </p:cNvSpPr>
          <p:nvPr/>
        </p:nvSpPr>
        <p:spPr>
          <a:xfrm>
            <a:off x="992505" y="1234440"/>
            <a:ext cx="9980930" cy="5259070"/>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000" dirty="0">
                <a:solidFill>
                  <a:schemeClr val="tx1"/>
                </a:solidFill>
                <a:effectLst/>
                <a:latin typeface="宋体" panose="02010600030101010101" pitchFamily="2" charset="-122"/>
                <a:ea typeface="宋体" panose="02010600030101010101" pitchFamily="2" charset="-122"/>
              </a:rPr>
              <a:t>一. 概念</a:t>
            </a:r>
          </a:p>
          <a:p>
            <a:pPr marL="0" indent="0">
              <a:lnSpc>
                <a:spcPct val="100000"/>
              </a:lnSpc>
              <a:buNone/>
            </a:pPr>
            <a:r>
              <a:rPr lang="en-US" altLang="zh-CN" sz="2000" dirty="0">
                <a:solidFill>
                  <a:schemeClr val="tx1"/>
                </a:solidFill>
                <a:effectLst/>
                <a:latin typeface="宋体" panose="02010600030101010101" pitchFamily="2" charset="-122"/>
                <a:ea typeface="宋体" panose="02010600030101010101" pitchFamily="2" charset="-122"/>
              </a:rPr>
              <a:t>   </a:t>
            </a:r>
            <a:r>
              <a:rPr lang="zh-CN" altLang="en-US" sz="2000" dirty="0">
                <a:solidFill>
                  <a:schemeClr val="tx1"/>
                </a:solidFill>
                <a:effectLst/>
                <a:latin typeface="宋体" panose="02010600030101010101" pitchFamily="2" charset="-122"/>
                <a:ea typeface="宋体" panose="02010600030101010101" pitchFamily="2" charset="-122"/>
              </a:rPr>
              <a:t>1. 树、森林</a:t>
            </a:r>
            <a:r>
              <a:rPr lang="en-US" altLang="zh-CN" sz="2000" dirty="0">
                <a:solidFill>
                  <a:schemeClr val="tx1"/>
                </a:solidFill>
                <a:effectLst/>
                <a:latin typeface="宋体" panose="02010600030101010101" pitchFamily="2" charset="-122"/>
                <a:ea typeface="宋体" panose="02010600030101010101" pitchFamily="2" charset="-122"/>
              </a:rPr>
              <a:t>   </a:t>
            </a:r>
            <a:r>
              <a:rPr lang="zh-CN" altLang="en-US" sz="2000" dirty="0">
                <a:solidFill>
                  <a:schemeClr val="tx1"/>
                </a:solidFill>
                <a:effectLst/>
                <a:latin typeface="宋体" panose="02010600030101010101" pitchFamily="2" charset="-122"/>
                <a:ea typeface="宋体" panose="02010600030101010101" pitchFamily="2" charset="-122"/>
              </a:rPr>
              <a:t>2. 树的先根周游、后根周游、层次周游</a:t>
            </a:r>
            <a:r>
              <a:rPr lang="en-US" altLang="zh-CN" sz="2000" dirty="0">
                <a:solidFill>
                  <a:schemeClr val="tx1"/>
                </a:solidFill>
                <a:effectLst/>
                <a:latin typeface="宋体" panose="02010600030101010101" pitchFamily="2" charset="-122"/>
                <a:ea typeface="宋体" panose="02010600030101010101" pitchFamily="2" charset="-122"/>
              </a:rPr>
              <a:t>   </a:t>
            </a:r>
            <a:r>
              <a:rPr lang="zh-CN" altLang="en-US" sz="2000" dirty="0">
                <a:solidFill>
                  <a:schemeClr val="tx1"/>
                </a:solidFill>
                <a:effectLst/>
                <a:latin typeface="宋体" panose="02010600030101010101" pitchFamily="2" charset="-122"/>
                <a:ea typeface="宋体" panose="02010600030101010101" pitchFamily="2" charset="-122"/>
              </a:rPr>
              <a:t>★3. K叉树 </a:t>
            </a:r>
          </a:p>
          <a:p>
            <a:pPr marL="0" indent="0">
              <a:lnSpc>
                <a:spcPct val="100000"/>
              </a:lnSpc>
              <a:buNone/>
            </a:pPr>
            <a:r>
              <a:rPr lang="zh-CN" altLang="en-US" sz="2000" dirty="0">
                <a:solidFill>
                  <a:schemeClr val="tx1"/>
                </a:solidFill>
                <a:effectLst/>
                <a:latin typeface="宋体" panose="02010600030101010101" pitchFamily="2" charset="-122"/>
                <a:ea typeface="宋体" panose="02010600030101010101" pitchFamily="2" charset="-122"/>
              </a:rPr>
              <a:t>二. 方法</a:t>
            </a:r>
          </a:p>
          <a:p>
            <a:pPr marL="0" indent="0">
              <a:lnSpc>
                <a:spcPct val="100000"/>
              </a:lnSpc>
              <a:buNone/>
            </a:pPr>
            <a:r>
              <a:rPr lang="zh-CN" altLang="en-US" sz="2000" dirty="0">
                <a:solidFill>
                  <a:schemeClr val="tx1"/>
                </a:solidFill>
                <a:effectLst/>
                <a:latin typeface="宋体" panose="02010600030101010101" pitchFamily="2" charset="-122"/>
                <a:ea typeface="宋体" panose="02010600030101010101" pitchFamily="2" charset="-122"/>
              </a:rPr>
              <a:t>★ 1. 森林与二叉树相互转换</a:t>
            </a:r>
          </a:p>
          <a:p>
            <a:pPr marL="0" indent="0">
              <a:lnSpc>
                <a:spcPct val="100000"/>
              </a:lnSpc>
              <a:buNone/>
            </a:pPr>
            <a:r>
              <a:rPr lang="en-US" altLang="zh-CN" sz="2000" dirty="0">
                <a:solidFill>
                  <a:schemeClr val="tx1"/>
                </a:solidFill>
                <a:effectLst/>
                <a:latin typeface="宋体" panose="02010600030101010101" pitchFamily="2" charset="-122"/>
                <a:ea typeface="宋体" panose="02010600030101010101" pitchFamily="2" charset="-122"/>
              </a:rPr>
              <a:t>   </a:t>
            </a:r>
            <a:r>
              <a:rPr lang="zh-CN" altLang="en-US" sz="2000" dirty="0">
                <a:solidFill>
                  <a:schemeClr val="tx1"/>
                </a:solidFill>
                <a:effectLst/>
                <a:latin typeface="宋体" panose="02010600030101010101" pitchFamily="2" charset="-122"/>
                <a:ea typeface="宋体" panose="02010600030101010101" pitchFamily="2" charset="-122"/>
              </a:rPr>
              <a:t>2．森林的链式存储</a:t>
            </a:r>
          </a:p>
          <a:p>
            <a:pPr marL="457200" lvl="1" indent="0">
              <a:lnSpc>
                <a:spcPct val="100000"/>
              </a:lnSpc>
              <a:buNone/>
            </a:pPr>
            <a:r>
              <a:rPr lang="zh-CN" altLang="en-US" sz="1600" dirty="0">
                <a:solidFill>
                  <a:schemeClr val="tx1"/>
                </a:solidFill>
                <a:effectLst/>
                <a:latin typeface="宋体" panose="02010600030101010101" pitchFamily="2" charset="-122"/>
                <a:ea typeface="宋体" panose="02010600030101010101" pitchFamily="2" charset="-122"/>
              </a:rPr>
              <a:t>★ (1) 转换为相应的二叉树，用</a:t>
            </a:r>
            <a:r>
              <a:rPr lang="zh-CN" altLang="en-US" sz="1600" dirty="0">
                <a:solidFill>
                  <a:srgbClr val="FF0000"/>
                </a:solidFill>
                <a:effectLst/>
                <a:latin typeface="宋体" panose="02010600030101010101" pitchFamily="2" charset="-122"/>
                <a:ea typeface="宋体" panose="02010600030101010101" pitchFamily="2" charset="-122"/>
              </a:rPr>
              <a:t>二叉链</a:t>
            </a:r>
            <a:r>
              <a:rPr lang="zh-CN" altLang="en-US" sz="1600" dirty="0">
                <a:solidFill>
                  <a:schemeClr val="tx1"/>
                </a:solidFill>
                <a:effectLst/>
                <a:latin typeface="宋体" panose="02010600030101010101" pitchFamily="2" charset="-122"/>
                <a:ea typeface="宋体" panose="02010600030101010101" pitchFamily="2" charset="-122"/>
              </a:rPr>
              <a:t>表示</a:t>
            </a:r>
          </a:p>
          <a:p>
            <a:pPr marL="457200" lvl="1" indent="0">
              <a:lnSpc>
                <a:spcPct val="100000"/>
              </a:lnSpc>
              <a:buNone/>
            </a:pPr>
            <a:r>
              <a:rPr lang="en-US" altLang="zh-CN" sz="1600" dirty="0">
                <a:solidFill>
                  <a:schemeClr val="tx1"/>
                </a:solidFill>
                <a:effectLst/>
                <a:latin typeface="宋体" panose="02010600030101010101" pitchFamily="2" charset="-122"/>
                <a:ea typeface="宋体" panose="02010600030101010101" pitchFamily="2" charset="-122"/>
              </a:rPr>
              <a:t>   </a:t>
            </a:r>
            <a:r>
              <a:rPr lang="zh-CN" altLang="en-US" sz="1600" dirty="0">
                <a:solidFill>
                  <a:schemeClr val="tx1"/>
                </a:solidFill>
                <a:effectLst/>
                <a:latin typeface="宋体" panose="02010600030101010101" pitchFamily="2" charset="-122"/>
                <a:ea typeface="宋体" panose="02010600030101010101" pitchFamily="2" charset="-122"/>
              </a:rPr>
              <a:t>(2) 父指针表示法</a:t>
            </a:r>
          </a:p>
          <a:p>
            <a:pPr marL="457200" lvl="1" indent="0">
              <a:lnSpc>
                <a:spcPct val="100000"/>
              </a:lnSpc>
              <a:buNone/>
            </a:pPr>
            <a:r>
              <a:rPr lang="en-US" altLang="zh-CN" sz="1600" dirty="0">
                <a:solidFill>
                  <a:schemeClr val="tx1"/>
                </a:solidFill>
                <a:effectLst/>
                <a:latin typeface="宋体" panose="02010600030101010101" pitchFamily="2" charset="-122"/>
                <a:ea typeface="宋体" panose="02010600030101010101" pitchFamily="2" charset="-122"/>
              </a:rPr>
              <a:t>   </a:t>
            </a:r>
            <a:r>
              <a:rPr lang="zh-CN" altLang="en-US" sz="1600" dirty="0">
                <a:solidFill>
                  <a:schemeClr val="tx1"/>
                </a:solidFill>
                <a:effectLst/>
                <a:latin typeface="宋体" panose="02010600030101010101" pitchFamily="2" charset="-122"/>
                <a:ea typeface="宋体" panose="02010600030101010101" pitchFamily="2" charset="-122"/>
              </a:rPr>
              <a:t>(3) 子结点表表示法</a:t>
            </a:r>
          </a:p>
          <a:p>
            <a:pPr marL="457200" lvl="1" indent="0">
              <a:lnSpc>
                <a:spcPct val="100000"/>
              </a:lnSpc>
              <a:buNone/>
            </a:pPr>
            <a:r>
              <a:rPr lang="en-US" altLang="zh-CN" sz="1600" dirty="0">
                <a:solidFill>
                  <a:schemeClr val="tx1"/>
                </a:solidFill>
                <a:effectLst/>
                <a:latin typeface="宋体" panose="02010600030101010101" pitchFamily="2" charset="-122"/>
                <a:ea typeface="宋体" panose="02010600030101010101" pitchFamily="2" charset="-122"/>
                <a:sym typeface="+mn-ea"/>
              </a:rPr>
              <a:t>   </a:t>
            </a:r>
            <a:r>
              <a:rPr lang="zh-CN" altLang="en-US" sz="1600" dirty="0">
                <a:solidFill>
                  <a:schemeClr val="tx1"/>
                </a:solidFill>
                <a:effectLst/>
                <a:latin typeface="宋体" panose="02010600030101010101" pitchFamily="2" charset="-122"/>
                <a:ea typeface="宋体" panose="02010600030101010101" pitchFamily="2" charset="-122"/>
                <a:sym typeface="+mn-ea"/>
              </a:rPr>
              <a:t>(</a:t>
            </a:r>
            <a:r>
              <a:rPr lang="en-US" altLang="zh-CN" sz="1600" dirty="0">
                <a:solidFill>
                  <a:schemeClr val="tx1"/>
                </a:solidFill>
                <a:effectLst/>
                <a:latin typeface="宋体" panose="02010600030101010101" pitchFamily="2" charset="-122"/>
                <a:ea typeface="宋体" panose="02010600030101010101" pitchFamily="2" charset="-122"/>
                <a:sym typeface="+mn-ea"/>
              </a:rPr>
              <a:t>4</a:t>
            </a:r>
            <a:r>
              <a:rPr lang="zh-CN" altLang="en-US" sz="1600" dirty="0">
                <a:solidFill>
                  <a:schemeClr val="tx1"/>
                </a:solidFill>
                <a:effectLst/>
                <a:latin typeface="宋体" panose="02010600030101010101" pitchFamily="2" charset="-122"/>
                <a:ea typeface="宋体" panose="02010600030101010101" pitchFamily="2" charset="-122"/>
                <a:sym typeface="+mn-ea"/>
              </a:rPr>
              <a:t>)</a:t>
            </a:r>
            <a:r>
              <a:rPr lang="en-US" altLang="zh-CN" sz="1600" dirty="0">
                <a:solidFill>
                  <a:schemeClr val="tx1"/>
                </a:solidFill>
                <a:effectLst/>
                <a:latin typeface="宋体" panose="02010600030101010101" pitchFamily="2" charset="-122"/>
                <a:ea typeface="宋体" panose="02010600030101010101" pitchFamily="2" charset="-122"/>
                <a:sym typeface="+mn-ea"/>
              </a:rPr>
              <a:t> </a:t>
            </a:r>
            <a:r>
              <a:rPr lang="zh-CN" altLang="en-US" sz="1600" dirty="0">
                <a:solidFill>
                  <a:schemeClr val="tx1"/>
                </a:solidFill>
                <a:effectLst/>
                <a:latin typeface="宋体" panose="02010600030101010101" pitchFamily="2" charset="-122"/>
                <a:ea typeface="宋体" panose="02010600030101010101" pitchFamily="2" charset="-122"/>
                <a:sym typeface="+mn-ea"/>
              </a:rPr>
              <a:t>等价类和</a:t>
            </a:r>
            <a:r>
              <a:rPr lang="zh-CN" altLang="en-US" sz="1600" dirty="0">
                <a:solidFill>
                  <a:srgbClr val="FF0000"/>
                </a:solidFill>
                <a:effectLst/>
                <a:latin typeface="宋体" panose="02010600030101010101" pitchFamily="2" charset="-122"/>
                <a:ea typeface="宋体" panose="02010600030101010101" pitchFamily="2" charset="-122"/>
                <a:sym typeface="+mn-ea"/>
              </a:rPr>
              <a:t>并查算法</a:t>
            </a:r>
            <a:r>
              <a:rPr lang="zh-CN" altLang="en-US" sz="1600" dirty="0">
                <a:solidFill>
                  <a:schemeClr val="tx1"/>
                </a:solidFill>
                <a:effectLst/>
                <a:latin typeface="宋体" panose="02010600030101010101" pitchFamily="2" charset="-122"/>
                <a:ea typeface="宋体" panose="02010600030101010101" pitchFamily="2" charset="-122"/>
                <a:sym typeface="+mn-ea"/>
              </a:rPr>
              <a:t>的应用</a:t>
            </a:r>
            <a:endParaRPr lang="zh-CN" altLang="en-US" sz="1600" dirty="0">
              <a:solidFill>
                <a:schemeClr val="tx1"/>
              </a:solidFill>
              <a:effectLst/>
              <a:latin typeface="宋体" panose="02010600030101010101" pitchFamily="2" charset="-122"/>
              <a:ea typeface="宋体" panose="02010600030101010101" pitchFamily="2" charset="-122"/>
            </a:endParaRPr>
          </a:p>
          <a:p>
            <a:pPr marL="0" indent="0">
              <a:lnSpc>
                <a:spcPct val="100000"/>
              </a:lnSpc>
              <a:buNone/>
            </a:pPr>
            <a:r>
              <a:rPr lang="zh-CN" altLang="en-US" sz="2000" dirty="0">
                <a:solidFill>
                  <a:schemeClr val="tx1"/>
                </a:solidFill>
                <a:effectLst/>
                <a:latin typeface="宋体" panose="02010600030101010101" pitchFamily="2" charset="-122"/>
                <a:ea typeface="宋体" panose="02010600030101010101" pitchFamily="2" charset="-122"/>
              </a:rPr>
              <a:t>★ 3. 森林的</a:t>
            </a:r>
            <a:r>
              <a:rPr lang="zh-CN" altLang="en-US" sz="2000" dirty="0">
                <a:solidFill>
                  <a:srgbClr val="FF0000"/>
                </a:solidFill>
                <a:effectLst/>
                <a:latin typeface="宋体" panose="02010600030101010101" pitchFamily="2" charset="-122"/>
                <a:ea typeface="宋体" panose="02010600030101010101" pitchFamily="2" charset="-122"/>
              </a:rPr>
              <a:t>深度优先周游</a:t>
            </a:r>
            <a:r>
              <a:rPr lang="zh-CN" altLang="en-US" sz="2000" dirty="0">
                <a:solidFill>
                  <a:schemeClr val="tx1"/>
                </a:solidFill>
                <a:effectLst/>
                <a:latin typeface="宋体" panose="02010600030101010101" pitchFamily="2" charset="-122"/>
                <a:ea typeface="宋体" panose="02010600030101010101" pitchFamily="2" charset="-122"/>
              </a:rPr>
              <a:t>（递归），可能结合应用</a:t>
            </a:r>
          </a:p>
          <a:p>
            <a:pPr marL="0" indent="0">
              <a:lnSpc>
                <a:spcPct val="100000"/>
              </a:lnSpc>
              <a:buNone/>
            </a:pPr>
            <a:r>
              <a:rPr lang="en-US" altLang="zh-CN" sz="2000" dirty="0">
                <a:solidFill>
                  <a:schemeClr val="tx1"/>
                </a:solidFill>
                <a:effectLst/>
                <a:latin typeface="宋体" panose="02010600030101010101" pitchFamily="2" charset="-122"/>
                <a:ea typeface="宋体" panose="02010600030101010101" pitchFamily="2" charset="-122"/>
              </a:rPr>
              <a:t>   </a:t>
            </a:r>
            <a:r>
              <a:rPr lang="zh-CN" altLang="en-US" sz="2000" dirty="0">
                <a:solidFill>
                  <a:schemeClr val="tx1"/>
                </a:solidFill>
                <a:effectLst/>
                <a:latin typeface="宋体" panose="02010600030101010101" pitchFamily="2" charset="-122"/>
                <a:ea typeface="宋体" panose="02010600030101010101" pitchFamily="2" charset="-122"/>
              </a:rPr>
              <a:t>4. 森林的</a:t>
            </a:r>
            <a:r>
              <a:rPr lang="zh-CN" altLang="en-US" sz="2000" dirty="0">
                <a:solidFill>
                  <a:srgbClr val="FF0000"/>
                </a:solidFill>
                <a:effectLst/>
                <a:latin typeface="宋体" panose="02010600030101010101" pitchFamily="2" charset="-122"/>
                <a:ea typeface="宋体" panose="02010600030101010101" pitchFamily="2" charset="-122"/>
              </a:rPr>
              <a:t>层次周游</a:t>
            </a:r>
            <a:r>
              <a:rPr lang="zh-CN" altLang="en-US" sz="2000" dirty="0">
                <a:solidFill>
                  <a:schemeClr val="tx1"/>
                </a:solidFill>
                <a:effectLst/>
                <a:latin typeface="宋体" panose="02010600030101010101" pitchFamily="2" charset="-122"/>
                <a:ea typeface="宋体" panose="02010600030101010101" pitchFamily="2" charset="-122"/>
              </a:rPr>
              <a:t>(用队列)，可能结合应用</a:t>
            </a:r>
          </a:p>
          <a:p>
            <a:pPr marL="0" indent="0">
              <a:lnSpc>
                <a:spcPct val="100000"/>
              </a:lnSpc>
              <a:buNone/>
            </a:pPr>
            <a:r>
              <a:rPr lang="zh-CN" altLang="en-US" sz="2000" dirty="0">
                <a:solidFill>
                  <a:schemeClr val="tx1"/>
                </a:solidFill>
                <a:effectLst/>
                <a:latin typeface="宋体" panose="02010600030101010101" pitchFamily="2" charset="-122"/>
                <a:ea typeface="宋体" panose="02010600030101010101" pitchFamily="2" charset="-122"/>
              </a:rPr>
              <a:t>★ 5. 森林的</a:t>
            </a:r>
            <a:r>
              <a:rPr lang="zh-CN" altLang="en-US" sz="2000" dirty="0">
                <a:solidFill>
                  <a:srgbClr val="FF0000"/>
                </a:solidFill>
                <a:effectLst/>
                <a:latin typeface="宋体" panose="02010600030101010101" pitchFamily="2" charset="-122"/>
                <a:ea typeface="宋体" panose="02010600030101010101" pitchFamily="2" charset="-122"/>
              </a:rPr>
              <a:t>顺序存储</a:t>
            </a:r>
            <a:r>
              <a:rPr lang="zh-CN" altLang="en-US" sz="2000" dirty="0">
                <a:solidFill>
                  <a:schemeClr val="tx1"/>
                </a:solidFill>
                <a:effectLst/>
                <a:latin typeface="宋体" panose="02010600030101010101" pitchFamily="2" charset="-122"/>
                <a:ea typeface="宋体" panose="02010600030101010101" pitchFamily="2" charset="-122"/>
              </a:rPr>
              <a:t>（不必死记各种顺序存储方法，要了解原理。其本质是按照周游的性质，把顺序存储的森林信息反构造成森林。在内存中往往用二叉树来表示）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63245" y="1851660"/>
            <a:ext cx="11058525" cy="30384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a:t>
            </a:r>
            <a:r>
              <a:rPr lang="zh-CN" altLang="en-US" sz="3200" b="1" dirty="0">
                <a:latin typeface="Source Han Serif SC Heavy" panose="02020300000000000000" pitchFamily="18" charset="-128"/>
                <a:ea typeface="Source Han Serif SC Heavy" panose="02020300000000000000" pitchFamily="18" charset="-128"/>
                <a:cs typeface="+mn-ea"/>
                <a:sym typeface="+mn-lt"/>
              </a:rPr>
              <a:t>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987800" y="1241425"/>
            <a:ext cx="4210050" cy="51149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a:t>
            </a:r>
            <a:r>
              <a:rPr lang="zh-CN" altLang="en-US" sz="3200" b="1" dirty="0">
                <a:latin typeface="Source Han Serif SC Heavy" panose="02020300000000000000" pitchFamily="18" charset="-128"/>
                <a:ea typeface="Source Han Serif SC Heavy" panose="02020300000000000000" pitchFamily="18" charset="-128"/>
                <a:cs typeface="+mn-ea"/>
                <a:sym typeface="+mn-lt"/>
              </a:rPr>
              <a:t>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sp>
        <p:nvSpPr>
          <p:cNvPr id="19" name="淘宝网chenying0907出品 6"/>
          <p:cNvSpPr/>
          <p:nvPr/>
        </p:nvSpPr>
        <p:spPr>
          <a:xfrm>
            <a:off x="-6350" y="0"/>
            <a:ext cx="12198350" cy="6866255"/>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8"/>
          <p:cNvGrpSpPr/>
          <p:nvPr/>
        </p:nvGrpSpPr>
        <p:grpSpPr>
          <a:xfrm>
            <a:off x="1592580" y="2468245"/>
            <a:ext cx="8348980" cy="4054475"/>
            <a:chOff x="3377" y="3342"/>
            <a:chExt cx="13148" cy="6385"/>
          </a:xfrm>
        </p:grpSpPr>
        <p:pic>
          <p:nvPicPr>
            <p:cNvPr id="4" name="图片 3"/>
            <p:cNvPicPr>
              <a:picLocks noChangeAspect="1"/>
            </p:cNvPicPr>
            <p:nvPr/>
          </p:nvPicPr>
          <p:blipFill>
            <a:blip r:embed="rId3"/>
            <a:stretch>
              <a:fillRect/>
            </a:stretch>
          </p:blipFill>
          <p:spPr>
            <a:xfrm>
              <a:off x="3378" y="6739"/>
              <a:ext cx="13123" cy="2989"/>
            </a:xfrm>
            <a:prstGeom prst="rect">
              <a:avLst/>
            </a:prstGeom>
          </p:spPr>
        </p:pic>
        <p:pic>
          <p:nvPicPr>
            <p:cNvPr id="3" name="图片 2"/>
            <p:cNvPicPr>
              <a:picLocks noChangeAspect="1"/>
            </p:cNvPicPr>
            <p:nvPr/>
          </p:nvPicPr>
          <p:blipFill>
            <a:blip r:embed="rId4"/>
            <a:srcRect l="115"/>
            <a:stretch>
              <a:fillRect/>
            </a:stretch>
          </p:blipFill>
          <p:spPr>
            <a:xfrm>
              <a:off x="3377" y="3342"/>
              <a:ext cx="13148" cy="3405"/>
            </a:xfrm>
            <a:prstGeom prst="rect">
              <a:avLst/>
            </a:prstGeom>
          </p:spPr>
        </p:pic>
      </p:grpSp>
      <p:cxnSp>
        <p:nvCxnSpPr>
          <p:cNvPr id="7" name="直接箭头连接符 8"/>
          <p:cNvCxnSpPr/>
          <p:nvPr/>
        </p:nvCxnSpPr>
        <p:spPr>
          <a:xfrm>
            <a:off x="376396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350645" y="1250315"/>
            <a:ext cx="3714750" cy="1104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概念</a:t>
            </a:r>
            <a:r>
              <a:rPr lang="en-US" altLang="zh-CN" sz="3200" b="1" dirty="0">
                <a:latin typeface="Source Han Serif SC Heavy" panose="02020300000000000000" pitchFamily="18" charset="-128"/>
                <a:ea typeface="Source Han Serif SC Heavy" panose="02020300000000000000" pitchFamily="18" charset="-128"/>
                <a:cs typeface="+mn-ea"/>
                <a:sym typeface="+mn-lt"/>
              </a:rPr>
              <a:t> &amp; </a:t>
            </a:r>
            <a:r>
              <a:rPr lang="zh-CN" altLang="en-US" sz="3200" b="1" dirty="0">
                <a:latin typeface="Source Han Serif SC Heavy" panose="02020300000000000000" pitchFamily="18" charset="-128"/>
                <a:ea typeface="Source Han Serif SC Heavy" panose="02020300000000000000" pitchFamily="18" charset="-128"/>
                <a:cs typeface="+mn-ea"/>
                <a:sym typeface="+mn-lt"/>
              </a:rPr>
              <a:t>方法</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考纲</a:t>
            </a:r>
          </a:p>
        </p:txBody>
      </p:sp>
      <p:sp>
        <p:nvSpPr>
          <p:cNvPr id="4" name="Content Placeholder 5"/>
          <p:cNvSpPr>
            <a:spLocks noGrp="1"/>
          </p:cNvSpPr>
          <p:nvPr/>
        </p:nvSpPr>
        <p:spPr>
          <a:xfrm>
            <a:off x="992505" y="1234440"/>
            <a:ext cx="9980930" cy="511492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solidFill>
                  <a:schemeClr val="tx1"/>
                </a:solidFill>
                <a:effectLst/>
                <a:latin typeface="宋体" panose="02010600030101010101" pitchFamily="2" charset="-122"/>
                <a:ea typeface="宋体" panose="02010600030101010101" pitchFamily="2" charset="-122"/>
              </a:rPr>
              <a:t>一. 概念</a:t>
            </a:r>
          </a:p>
          <a:p>
            <a:pPr marL="0" indent="0">
              <a:lnSpc>
                <a:spcPct val="150000"/>
              </a:lnSpc>
              <a:buNone/>
            </a:pP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1. 栈</a:t>
            </a: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2. 队列</a:t>
            </a: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3. 循环队列</a:t>
            </a:r>
          </a:p>
          <a:p>
            <a:pPr marL="0" indent="0">
              <a:lnSpc>
                <a:spcPct val="150000"/>
              </a:lnSpc>
              <a:buNone/>
            </a:pPr>
            <a:r>
              <a:rPr lang="zh-CN" altLang="en-US" b="1" dirty="0">
                <a:solidFill>
                  <a:schemeClr val="tx1"/>
                </a:solidFill>
                <a:effectLst/>
                <a:latin typeface="宋体" panose="02010600030101010101" pitchFamily="2" charset="-122"/>
                <a:ea typeface="宋体" panose="02010600030101010101" pitchFamily="2" charset="-122"/>
              </a:rPr>
              <a:t>二. 方法</a:t>
            </a:r>
          </a:p>
          <a:p>
            <a:pPr marL="0" indent="0">
              <a:lnSpc>
                <a:spcPct val="150000"/>
              </a:lnSpc>
              <a:buNone/>
            </a:pPr>
            <a:r>
              <a:rPr lang="zh-CN" altLang="en-US" dirty="0">
                <a:solidFill>
                  <a:schemeClr val="tx1"/>
                </a:solidFill>
                <a:effectLst/>
                <a:latin typeface="宋体" panose="02010600030101010101" pitchFamily="2" charset="-122"/>
                <a:ea typeface="宋体" panose="02010600030101010101" pitchFamily="2" charset="-122"/>
              </a:rPr>
              <a:t>★ 1. 栈的性质，用栈来生成序列，栈的实现</a:t>
            </a:r>
          </a:p>
          <a:p>
            <a:pPr marL="0" indent="0">
              <a:lnSpc>
                <a:spcPct val="150000"/>
              </a:lnSpc>
              <a:buNone/>
            </a:pPr>
            <a:r>
              <a:rPr lang="zh-CN" altLang="en-US" dirty="0">
                <a:solidFill>
                  <a:schemeClr val="tx1"/>
                </a:solidFill>
                <a:effectLst/>
                <a:latin typeface="宋体" panose="02010600030101010101" pitchFamily="2" charset="-122"/>
                <a:ea typeface="宋体" panose="02010600030101010101" pitchFamily="2" charset="-122"/>
              </a:rPr>
              <a:t> </a:t>
            </a: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2. 队列的性质，用队列生成序列 </a:t>
            </a:r>
          </a:p>
          <a:p>
            <a:pPr marL="0" indent="0">
              <a:lnSpc>
                <a:spcPct val="150000"/>
              </a:lnSpc>
              <a:buNone/>
            </a:pPr>
            <a:r>
              <a:rPr lang="zh-CN" altLang="en-US" dirty="0">
                <a:solidFill>
                  <a:schemeClr val="tx1"/>
                </a:solidFill>
                <a:effectLst/>
                <a:latin typeface="宋体" panose="02010600030101010101" pitchFamily="2" charset="-122"/>
                <a:ea typeface="宋体" panose="02010600030101010101" pitchFamily="2" charset="-122"/>
              </a:rPr>
              <a:t>★</a:t>
            </a: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3. 循环队列的实现</a:t>
            </a:r>
          </a:p>
          <a:p>
            <a:pPr marL="0" indent="0">
              <a:lnSpc>
                <a:spcPct val="150000"/>
              </a:lnSpc>
              <a:buNone/>
            </a:pPr>
            <a:r>
              <a:rPr lang="zh-CN" altLang="en-US" dirty="0">
                <a:solidFill>
                  <a:schemeClr val="tx1"/>
                </a:solidFill>
                <a:effectLst/>
                <a:latin typeface="宋体" panose="02010600030101010101" pitchFamily="2" charset="-122"/>
                <a:ea typeface="宋体" panose="02010600030101010101" pitchFamily="2" charset="-122"/>
              </a:rPr>
              <a:t>★ </a:t>
            </a:r>
            <a:r>
              <a:rPr lang="en-US" altLang="zh-CN" dirty="0">
                <a:solidFill>
                  <a:srgbClr val="FF0000"/>
                </a:solidFill>
                <a:effectLst/>
                <a:latin typeface="宋体" panose="02010600030101010101" pitchFamily="2" charset="-122"/>
                <a:ea typeface="宋体" panose="02010600030101010101" pitchFamily="2" charset="-122"/>
              </a:rPr>
              <a:t>4. 利用栈来消除递归</a:t>
            </a:r>
            <a:endParaRPr lang="zh-CN" altLang="en-US" dirty="0">
              <a:solidFill>
                <a:srgbClr val="FF0000"/>
              </a:solidFill>
              <a:effectLst/>
              <a:latin typeface="宋体" panose="02010600030101010101" pitchFamily="2" charset="-122"/>
              <a:ea typeface="宋体" panose="02010600030101010101" pitchFamily="2" charset="-122"/>
            </a:endParaRPr>
          </a:p>
          <a:p>
            <a:pPr marL="0" indent="0">
              <a:lnSpc>
                <a:spcPct val="150000"/>
              </a:lnSpc>
              <a:buNone/>
            </a:pPr>
            <a:r>
              <a:rPr lang="en-US" altLang="zh-CN" dirty="0">
                <a:solidFill>
                  <a:schemeClr val="tx1"/>
                </a:solidFill>
                <a:effectLst/>
                <a:latin typeface="宋体" panose="02010600030101010101" pitchFamily="2" charset="-122"/>
                <a:ea typeface="宋体" panose="02010600030101010101" pitchFamily="2" charset="-122"/>
              </a:rPr>
              <a:t>   </a:t>
            </a:r>
            <a:r>
              <a:rPr lang="zh-CN" altLang="en-US" dirty="0">
                <a:solidFill>
                  <a:schemeClr val="tx1"/>
                </a:solidFill>
                <a:effectLst/>
                <a:latin typeface="宋体" panose="02010600030101010101" pitchFamily="2" charset="-122"/>
                <a:ea typeface="宋体" panose="02010600030101010101" pitchFamily="2" charset="-122"/>
              </a:rPr>
              <a:t>5. 栈的灵活应用，例如表达式求值 (中缀表达式转后缀表达式的算法、后缀表达式求值算法)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a:t>
            </a:r>
            <a:r>
              <a:rPr lang="zh-CN" altLang="en-US" sz="3200" b="1" dirty="0">
                <a:latin typeface="Source Han Serif SC Heavy" panose="02020300000000000000" pitchFamily="18" charset="-128"/>
                <a:ea typeface="Source Han Serif SC Heavy" panose="02020300000000000000" pitchFamily="18" charset="-128"/>
                <a:cs typeface="+mn-ea"/>
                <a:sym typeface="+mn-lt"/>
              </a:rPr>
              <a:t>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3</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51230" y="1736090"/>
            <a:ext cx="3237865" cy="3776980"/>
          </a:xfrm>
          <a:prstGeom prst="rect">
            <a:avLst/>
          </a:prstGeom>
        </p:spPr>
      </p:pic>
      <p:pic>
        <p:nvPicPr>
          <p:cNvPr id="3" name="图片 2"/>
          <p:cNvPicPr>
            <a:picLocks noChangeAspect="1"/>
          </p:cNvPicPr>
          <p:nvPr/>
        </p:nvPicPr>
        <p:blipFill>
          <a:blip r:embed="rId4"/>
          <a:stretch>
            <a:fillRect/>
          </a:stretch>
        </p:blipFill>
        <p:spPr>
          <a:xfrm>
            <a:off x="4738370" y="1287145"/>
            <a:ext cx="6496685" cy="49999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243330" y="1930400"/>
            <a:ext cx="9705340" cy="29241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b="49783"/>
          <a:stretch>
            <a:fillRect/>
          </a:stretch>
        </p:blipFill>
        <p:spPr>
          <a:xfrm>
            <a:off x="2170430" y="1398905"/>
            <a:ext cx="7851775" cy="2352675"/>
          </a:xfrm>
          <a:prstGeom prst="rect">
            <a:avLst/>
          </a:prstGeom>
        </p:spPr>
      </p:pic>
      <p:pic>
        <p:nvPicPr>
          <p:cNvPr id="7" name="图片 6"/>
          <p:cNvPicPr>
            <a:picLocks noChangeAspect="1"/>
          </p:cNvPicPr>
          <p:nvPr/>
        </p:nvPicPr>
        <p:blipFill>
          <a:blip r:embed="rId4">
            <a:clrChange>
              <a:clrFrom>
                <a:srgbClr val="FFFFFF">
                  <a:alpha val="100000"/>
                </a:srgbClr>
              </a:clrFrom>
              <a:clrTo>
                <a:srgbClr val="FFFFFF">
                  <a:alpha val="100000"/>
                  <a:alpha val="0"/>
                </a:srgbClr>
              </a:clrTo>
            </a:clrChange>
          </a:blip>
          <a:srcRect t="74871"/>
          <a:stretch>
            <a:fillRect/>
          </a:stretch>
        </p:blipFill>
        <p:spPr>
          <a:xfrm>
            <a:off x="2170430" y="4906645"/>
            <a:ext cx="7851775" cy="1177290"/>
          </a:xfrm>
          <a:prstGeom prst="rect">
            <a:avLst/>
          </a:prstGeom>
        </p:spPr>
      </p:pic>
      <p:pic>
        <p:nvPicPr>
          <p:cNvPr id="8" name="图片 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220595" y="3680460"/>
            <a:ext cx="8308340" cy="11830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b="63921"/>
          <a:stretch>
            <a:fillRect/>
          </a:stretch>
        </p:blipFill>
        <p:spPr>
          <a:xfrm>
            <a:off x="237490" y="1972310"/>
            <a:ext cx="11363960" cy="1126490"/>
          </a:xfrm>
          <a:prstGeom prst="rect">
            <a:avLst/>
          </a:prstGeom>
        </p:spPr>
      </p:pic>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blip>
          <a:srcRect t="82062"/>
          <a:stretch>
            <a:fillRect/>
          </a:stretch>
        </p:blipFill>
        <p:spPr>
          <a:xfrm>
            <a:off x="237490" y="4534535"/>
            <a:ext cx="11363960" cy="560070"/>
          </a:xfrm>
          <a:prstGeom prst="rect">
            <a:avLst/>
          </a:prstGeom>
        </p:spPr>
      </p:pic>
      <p:pic>
        <p:nvPicPr>
          <p:cNvPr id="6" name="图片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00050" y="3188970"/>
            <a:ext cx="4851400" cy="12553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3</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第二题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83565" y="2054860"/>
            <a:ext cx="10841355" cy="1184275"/>
          </a:xfrm>
          <a:prstGeom prst="rect">
            <a:avLst/>
          </a:prstGeom>
        </p:spPr>
      </p:pic>
      <p:pic>
        <p:nvPicPr>
          <p:cNvPr id="4" name="图片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89280" y="3384550"/>
            <a:ext cx="6960235" cy="9671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95275" y="2001520"/>
            <a:ext cx="11256010" cy="9163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363980" y="1301750"/>
            <a:ext cx="9457690" cy="5019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mc:AlternateContent xmlns:mc="http://schemas.openxmlformats.org/markup-compatibility/2006" xmlns:a14="http://schemas.microsoft.com/office/drawing/2010/main">
        <mc:Choice Requires="a14">
          <p:sp>
            <p:nvSpPr>
              <p:cNvPr id="4" name="Content Placeholder 5"/>
              <p:cNvSpPr>
                <a:spLocks noGrp="1"/>
              </p:cNvSpPr>
              <p:nvPr/>
            </p:nvSpPr>
            <p:spPr>
              <a:xfrm>
                <a:off x="778510" y="1876425"/>
                <a:ext cx="10763250" cy="451421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sz="320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（19 期中）设一棵树上度为</a:t>
                </a:r>
                <a:r>
                  <a:rPr lang="zh-CN" altLang="en-US" sz="3200" dirty="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14:m>
                  <m:oMath xmlns:m="http://schemas.openxmlformats.org/officeDocument/2006/math">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𝑖</m:t>
                    </m:r>
                  </m:oMath>
                </a14:m>
                <a:r>
                  <a:rPr lang="en-US" altLang="zh-CN" sz="3200" dirty="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r>
                  <a:rPr sz="320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的结点数为</a:t>
                </a:r>
                <a:r>
                  <a:rPr lang="zh-CN" altLang="en-US" sz="3200" dirty="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 </a:t>
                </a:r>
                <a14:m>
                  <m:oMath xmlns:m="http://schemas.openxmlformats.org/officeDocument/2006/math">
                    <m:sSub>
                      <m:sSubPr>
                        <m:ctrlP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sSubPr>
                      <m:e>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𝑛</m:t>
                        </m:r>
                      </m:e>
                      <m:sub>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𝑖</m:t>
                        </m:r>
                      </m:sub>
                    </m:sSub>
                  </m:oMath>
                </a14:m>
                <a:r>
                  <a:rPr sz="320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，特别地叶子结点数为 </a:t>
                </a:r>
                <a14:m>
                  <m:oMath xmlns:m="http://schemas.openxmlformats.org/officeDocument/2006/math">
                    <m:sSub>
                      <m:sSubPr>
                        <m:ctrlPr>
                          <a:rPr lang="en-US" sz="3200" i="1">
                            <a:solidFill>
                              <a:schemeClr val="tx1"/>
                            </a:solidFill>
                            <a:effectLst/>
                            <a:latin typeface="Cambria Math" panose="02040503050406030204" pitchFamily="18" charset="0"/>
                            <a:ea typeface="宋体" panose="02010600030101010101" pitchFamily="2" charset="-122"/>
                            <a:cs typeface="DejaVu Math TeX Gyre" panose="02000503000000000000" charset="0"/>
                            <a:sym typeface="+mn-ea"/>
                          </a:rPr>
                        </m:ctrlPr>
                      </m:sSubPr>
                      <m:e>
                        <m:r>
                          <a:rPr lang="en-US" sz="3200" i="1">
                            <a:solidFill>
                              <a:schemeClr val="tx1"/>
                            </a:solidFill>
                            <a:effectLst/>
                            <a:latin typeface="Cambria Math" panose="02040503050406030204" pitchFamily="18" charset="0"/>
                            <a:ea typeface="宋体" panose="02010600030101010101" pitchFamily="2" charset="-122"/>
                            <a:cs typeface="DejaVu Math TeX Gyre" panose="02000503000000000000" charset="0"/>
                            <a:sym typeface="+mn-ea"/>
                          </a:rPr>
                          <m:t>𝑛</m:t>
                        </m:r>
                      </m:e>
                      <m:sub>
                        <m:r>
                          <a:rPr lang="en-US" sz="3200" i="1">
                            <a:solidFill>
                              <a:schemeClr val="tx1"/>
                            </a:solidFill>
                            <a:effectLst/>
                            <a:latin typeface="Cambria Math" panose="02040503050406030204" pitchFamily="18" charset="0"/>
                            <a:ea typeface="MS Mincho" charset="0"/>
                            <a:cs typeface="DejaVu Math TeX Gyre" panose="02000503000000000000" charset="0"/>
                            <a:sym typeface="+mn-ea"/>
                          </a:rPr>
                          <m:t>0</m:t>
                        </m:r>
                      </m:sub>
                    </m:sSub>
                  </m:oMath>
                </a14:m>
                <a:r>
                  <a:rPr sz="320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t>；求证：</a:t>
                </a:r>
                <a:br>
                  <a:rPr lang="en-US" altLang="zh-CN" sz="3200" dirty="0">
                    <a:solidFill>
                      <a:schemeClr val="tx1"/>
                    </a:solidFill>
                    <a:effectLst/>
                    <a:latin typeface="宋体" panose="02010600030101010101" pitchFamily="2" charset="-122"/>
                    <a:ea typeface="宋体" panose="02010600030101010101" pitchFamily="2" charset="-122"/>
                    <a:cs typeface="宋体" panose="02010600030101010101" pitchFamily="2" charset="-122"/>
                    <a:sym typeface="+mn-ea"/>
                  </a:rPr>
                </a:b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sSubPr>
                        <m:e>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𝑛</m:t>
                          </m:r>
                        </m:e>
                        <m:sub>
                          <m:r>
                            <a:rPr lang="en-US" altLang="zh-CN" sz="3200" b="0" i="1" smtClean="0">
                              <a:solidFill>
                                <a:schemeClr val="tx1"/>
                              </a:solidFill>
                              <a:effectLst/>
                              <a:latin typeface="Cambria Math" panose="02040503050406030204" pitchFamily="18" charset="0"/>
                              <a:ea typeface="MS Mincho" charset="0"/>
                              <a:cs typeface="DejaVu Math TeX Gyre" panose="02000503000000000000" charset="0"/>
                            </a:rPr>
                            <m:t>0</m:t>
                          </m:r>
                        </m:sub>
                      </m:sSub>
                      <m:r>
                        <a:rPr lang="en-US" altLang="zh-CN" sz="3200" b="0" i="1" smtClean="0">
                          <a:solidFill>
                            <a:schemeClr val="tx1"/>
                          </a:solidFill>
                          <a:effectLst/>
                          <a:latin typeface="Cambria Math" panose="02040503050406030204" pitchFamily="18" charset="0"/>
                          <a:ea typeface="MS Mincho" charset="0"/>
                          <a:cs typeface="DejaVu Math TeX Gyre" panose="02000503000000000000" charset="0"/>
                        </a:rPr>
                        <m:t>=1+</m:t>
                      </m:r>
                      <m:nary>
                        <m:naryPr>
                          <m:chr m:val="∑"/>
                          <m:supHide m:val="on"/>
                          <m:ctrlP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naryPr>
                        <m:sub>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𝑖</m:t>
                          </m:r>
                          <m:r>
                            <a:rPr lang="en-US" altLang="zh-CN" sz="3200" b="0" i="1" smtClean="0">
                              <a:solidFill>
                                <a:schemeClr val="tx1"/>
                              </a:solidFill>
                              <a:effectLst/>
                              <a:latin typeface="Cambria Math" panose="02040503050406030204" pitchFamily="18" charset="0"/>
                              <a:ea typeface="MS Mincho" charset="0"/>
                              <a:cs typeface="DejaVu Math TeX Gyre" panose="02000503000000000000" charset="0"/>
                            </a:rPr>
                            <m:t>≥1</m:t>
                          </m:r>
                        </m:sub>
                        <m:sup/>
                        <m:e>
                          <m:d>
                            <m:dPr>
                              <m:ctrlP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dPr>
                            <m:e>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𝑖</m:t>
                              </m:r>
                              <m:r>
                                <a:rPr lang="en-US" altLang="zh-CN" sz="3200" b="0" i="1" smtClean="0">
                                  <a:solidFill>
                                    <a:schemeClr val="tx1"/>
                                  </a:solidFill>
                                  <a:effectLst/>
                                  <a:latin typeface="Cambria Math" panose="02040503050406030204" pitchFamily="18" charset="0"/>
                                  <a:ea typeface="MS Mincho" charset="0"/>
                                  <a:cs typeface="DejaVu Math TeX Gyre" panose="02000503000000000000" charset="0"/>
                                </a:rPr>
                                <m:t>−1</m:t>
                              </m:r>
                            </m:e>
                          </m:d>
                          <m:sSub>
                            <m:sSubPr>
                              <m:ctrlP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sSubPr>
                            <m:e>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𝑛</m:t>
                              </m:r>
                            </m:e>
                            <m:sub>
                              <m:r>
                                <a:rPr lang="en-US" altLang="zh-CN" sz="3200" b="0" i="1"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t>𝑖</m:t>
                              </m:r>
                            </m:sub>
                          </m:sSub>
                        </m:e>
                      </m:nary>
                    </m:oMath>
                  </m:oMathPara>
                </a14:m>
                <a:endParaRPr lang="en-US" altLang="zh-CN" sz="3200" b="0" i="1"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 name="Content Placeholder 5"/>
              <p:cNvSpPr>
                <a:spLocks noRot="1" noChangeAspect="1" noMove="1" noResize="1" noEditPoints="1" noAdjustHandles="1" noChangeArrowheads="1" noChangeShapeType="1" noTextEdit="1"/>
              </p:cNvSpPr>
              <p:nvPr/>
            </p:nvSpPr>
            <p:spPr>
              <a:xfrm>
                <a:off x="778510" y="1876425"/>
                <a:ext cx="10763250" cy="451421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1</a:t>
            </a:r>
          </a:p>
        </p:txBody>
      </p:sp>
      <mc:AlternateContent xmlns:mc="http://schemas.openxmlformats.org/markup-compatibility/2006" xmlns:a14="http://schemas.microsoft.com/office/drawing/2010/main">
        <mc:Choice Requires="a14">
          <p:sp>
            <p:nvSpPr>
              <p:cNvPr id="6" name="Content Placeholder 5"/>
              <p:cNvSpPr>
                <a:spLocks noGrp="1"/>
              </p:cNvSpPr>
              <p:nvPr/>
            </p:nvSpPr>
            <p:spPr>
              <a:xfrm>
                <a:off x="1403350" y="1209675"/>
                <a:ext cx="9991725" cy="5265420"/>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边的数目 </a:t>
                </a:r>
                <a14:m>
                  <m:oMath xmlns:m="http://schemas.openxmlformats.org/officeDocument/2006/math">
                    <m:r>
                      <a:rPr lang="en-US" altLang="zh-CN" sz="2400" b="0" i="1" smtClean="0">
                        <a:solidFill>
                          <a:schemeClr val="tx1"/>
                        </a:solidFill>
                        <a:effectLst/>
                        <a:latin typeface="Cambria Math" panose="02040503050406030204" pitchFamily="18" charset="0"/>
                        <a:ea typeface="MS Mincho" charset="0"/>
                        <a:cs typeface="DejaVu Math TeX Gyre" panose="02000503000000000000" charset="0"/>
                      </a:rPr>
                      <m:t>=</m:t>
                    </m:r>
                  </m:oMath>
                </a14:m>
                <a:r>
                  <a:rPr lang="en-US" altLang="zh-CN"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14:m>
                  <m:oMath xmlns:m="http://schemas.openxmlformats.org/officeDocument/2006/math">
                    <m:d>
                      <m:dPr>
                        <m:ctrlPr>
                          <a:rPr lang="en-US" altLang="zh-CN" sz="2400" b="0" i="1" dirty="0" smtClean="0">
                            <a:solidFill>
                              <a:schemeClr val="tx1"/>
                            </a:solidFill>
                            <a:effectLst/>
                            <a:latin typeface="Cambria Math" panose="02040503050406030204" pitchFamily="18" charset="0"/>
                            <a:ea typeface="宋体" panose="02010600030101010101" pitchFamily="2" charset="-122"/>
                            <a:cs typeface="DejaVu Math TeX Gyre" panose="02000503000000000000" charset="0"/>
                          </a:rPr>
                        </m:ctrlPr>
                      </m:dPr>
                      <m:e>
                        <m:r>
                          <a:rPr lang="zh-CN" altLang="en-US" sz="2400" i="1" dirty="0">
                            <a:solidFill>
                              <a:schemeClr val="tx1"/>
                            </a:solidFill>
                            <a:latin typeface="Cambria Math" panose="02040503050406030204" pitchFamily="18" charset="0"/>
                            <a:ea typeface="MS Mincho" charset="0"/>
                            <a:cs typeface="DejaVu Math TeX Gyre" panose="02000503000000000000" charset="0"/>
                          </a:rPr>
                          <m:t>父</m:t>
                        </m:r>
                        <m:r>
                          <a:rPr lang="zh-CN" altLang="en-US" sz="2400" i="1" dirty="0" smtClean="0">
                            <a:solidFill>
                              <a:schemeClr val="tx1"/>
                            </a:solidFill>
                            <a:latin typeface="Cambria Math" panose="02040503050406030204" pitchFamily="18" charset="0"/>
                            <a:ea typeface="MS Mincho" charset="0"/>
                            <a:cs typeface="DejaVu Math TeX Gyre" panose="02000503000000000000" charset="0"/>
                          </a:rPr>
                          <m:t>结点</m:t>
                        </m:r>
                        <m:r>
                          <a:rPr lang="en-US" altLang="zh-CN" sz="2400" b="0" i="1" dirty="0" smtClean="0">
                            <a:solidFill>
                              <a:schemeClr val="tx1"/>
                            </a:solidFill>
                            <a:effectLst/>
                            <a:latin typeface="Cambria Math" panose="02040503050406030204" pitchFamily="18" charset="0"/>
                            <a:ea typeface="MS Mincho" charset="0"/>
                            <a:cs typeface="DejaVu Math TeX Gyre" panose="02000503000000000000" charset="0"/>
                          </a:rPr>
                          <m:t>,</m:t>
                        </m:r>
                        <m:r>
                          <a:rPr lang="zh-CN" altLang="en-US" sz="2400" i="1" dirty="0">
                            <a:solidFill>
                              <a:schemeClr val="tx1"/>
                            </a:solidFill>
                            <a:latin typeface="Cambria Math" panose="02040503050406030204" pitchFamily="18" charset="0"/>
                            <a:ea typeface="MS Mincho" charset="0"/>
                            <a:cs typeface="DejaVu Math TeX Gyre" panose="02000503000000000000" charset="0"/>
                          </a:rPr>
                          <m:t>子</m:t>
                        </m:r>
                        <m:r>
                          <a:rPr lang="zh-CN" altLang="en-US" sz="2400" i="1" dirty="0" smtClean="0">
                            <a:solidFill>
                              <a:schemeClr val="tx1"/>
                            </a:solidFill>
                            <a:latin typeface="Cambria Math" panose="02040503050406030204" pitchFamily="18" charset="0"/>
                            <a:ea typeface="MS Mincho" charset="0"/>
                            <a:cs typeface="DejaVu Math TeX Gyre" panose="02000503000000000000" charset="0"/>
                          </a:rPr>
                          <m:t>结点</m:t>
                        </m:r>
                      </m:e>
                    </m:d>
                  </m:oMath>
                </a14:m>
                <a:r>
                  <a:rPr lang="en-US" altLang="zh-CN"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rPr>
                  <a:t>对的数目</a:t>
                </a:r>
                <a:endParaRPr lang="en-US" altLang="zh-CN"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indent="0">
                  <a:lnSpc>
                    <a:spcPct val="150000"/>
                  </a:lnSpc>
                  <a:buNone/>
                </a:pPr>
                <a14:m>
                  <m:oMathPara xmlns:m="http://schemas.openxmlformats.org/officeDocument/2006/math">
                    <m:oMathParaPr>
                      <m:jc m:val="centerGroup"/>
                    </m:oMathParaPr>
                    <m:oMath xmlns:m="http://schemas.openxmlformats.org/officeDocument/2006/math">
                      <m:nary>
                        <m:naryPr>
                          <m:chr m:val="∑"/>
                          <m:supHide m:val="on"/>
                          <m:ctrl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sub>
                        <m:sup/>
                        <m:e>
                          <m:nary>
                            <m:naryPr>
                              <m:chr m:val="∑"/>
                              <m:supHide m:val="on"/>
                              <m:ctrl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eqArr>
                                <m:eqArrPr>
                                  <m:ctrl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eqArrPr>
                                <m:e>
                                  <m:r>
                                    <m:rPr>
                                      <m:brk m:alnAt="7"/>
                                    </m:r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𝑦</m:t>
                                  </m:r>
                                </m:e>
                                <m:e>
                                  <m:d>
                                    <m:dPr>
                                      <m:begChr m:val="⟨"/>
                                      <m:endChr m:val="⟩"/>
                                      <m:ctrl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r>
                                        <a:rPr lang="en-US" altLang="zh-CN" sz="2400" b="0" i="1" dirty="0" smtClean="0">
                                          <a:solidFill>
                                            <a:schemeClr val="tx1"/>
                                          </a:solidFill>
                                          <a:latin typeface="Cambria Math" panose="02040503050406030204" pitchFamily="18" charset="0"/>
                                          <a:ea typeface="MS Mincho" charset="0"/>
                                          <a:cs typeface="DejaVu Math TeX Gyre" panose="02000503000000000000" charset="0"/>
                                        </a:rPr>
                                        <m:t>,</m:t>
                                      </m:r>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𝑦</m:t>
                                      </m:r>
                                    </m:e>
                                  </m:d>
                                  <m:r>
                                    <a:rPr lang="en-US" altLang="zh-CN" sz="2400" b="0" i="1" dirty="0" smtClean="0">
                                      <a:solidFill>
                                        <a:schemeClr val="tx1"/>
                                      </a:solidFill>
                                      <a:latin typeface="Cambria Math" panose="02040503050406030204" pitchFamily="18" charset="0"/>
                                      <a:ea typeface="MS Mincho" charset="0"/>
                                      <a:cs typeface="DejaVu Math TeX Gyre" panose="02000503000000000000" charset="0"/>
                                    </a:rPr>
                                    <m:t>∈</m:t>
                                  </m:r>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𝐸</m:t>
                                  </m:r>
                                </m:e>
                              </m:eqArr>
                            </m:sub>
                            <m:sup/>
                            <m:e>
                              <m:r>
                                <a:rPr lang="en-US" altLang="zh-CN" sz="2400" b="0" i="1" dirty="0" smtClean="0">
                                  <a:solidFill>
                                    <a:schemeClr val="tx1"/>
                                  </a:solidFill>
                                  <a:latin typeface="Cambria Math" panose="02040503050406030204" pitchFamily="18" charset="0"/>
                                  <a:ea typeface="MS Mincho" charset="0"/>
                                  <a:cs typeface="DejaVu Math TeX Gyre" panose="02000503000000000000" charset="0"/>
                                </a:rPr>
                                <m:t>1</m:t>
                              </m:r>
                            </m:e>
                          </m:nary>
                        </m:e>
                      </m:nary>
                      <m:r>
                        <a:rPr lang="en-US" altLang="zh-CN" sz="2400" b="0" i="1" dirty="0" smtClean="0">
                          <a:solidFill>
                            <a:schemeClr val="tx1"/>
                          </a:solidFill>
                          <a:latin typeface="Cambria Math" panose="02040503050406030204" pitchFamily="18" charset="0"/>
                          <a:ea typeface="MS Mincho" charset="0"/>
                          <a:cs typeface="DejaVu Math TeX Gyre" panose="02000503000000000000" charset="0"/>
                        </a:rPr>
                        <m:t>=</m:t>
                      </m:r>
                      <m:d>
                        <m:dPr>
                          <m:begChr m:val="|"/>
                          <m:endChr m:val="|"/>
                          <m:ctrlP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𝐸</m:t>
                          </m:r>
                        </m:e>
                      </m:d>
                      <m:r>
                        <a:rPr lang="en-US" altLang="zh-CN" sz="2400" b="0" i="1" dirty="0" smtClean="0">
                          <a:solidFill>
                            <a:schemeClr val="tx1"/>
                          </a:solidFill>
                          <a:latin typeface="Cambria Math" panose="02040503050406030204" pitchFamily="18" charset="0"/>
                          <a:ea typeface="MS Mincho" charset="0"/>
                          <a:cs typeface="DejaVu Math TeX Gyre" panose="02000503000000000000" charset="0"/>
                        </a:rPr>
                        <m:t>=</m:t>
                      </m:r>
                      <m:nary>
                        <m:naryPr>
                          <m:chr m:val="∑"/>
                          <m:supHide m:val="on"/>
                          <m:ctrlP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𝑦</m:t>
                          </m:r>
                        </m:sub>
                        <m:sup/>
                        <m:e>
                          <m:nary>
                            <m:naryPr>
                              <m:chr m:val="∑"/>
                              <m:supHide m:val="on"/>
                              <m:ctrlP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eqArr>
                                <m:eqArrPr>
                                  <m:ctrlP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ctrlPr>
                                </m:eqArrPr>
                                <m:e>
                                  <m:r>
                                    <a:rPr lang="en-US" altLang="zh-CN" sz="2400" b="0" i="1" dirty="0"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e>
                                <m:e>
                                  <m:d>
                                    <m:dPr>
                                      <m:begChr m:val="⟨"/>
                                      <m:endChr m:val="⟩"/>
                                      <m:ctrlP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𝑥</m:t>
                                      </m:r>
                                      <m:r>
                                        <a:rPr lang="en-US" altLang="zh-CN" sz="2400" i="1" dirty="0">
                                          <a:solidFill>
                                            <a:schemeClr val="tx1"/>
                                          </a:solidFill>
                                          <a:latin typeface="Cambria Math" panose="02040503050406030204" pitchFamily="18" charset="0"/>
                                          <a:ea typeface="MS Mincho" charset="0"/>
                                          <a:cs typeface="DejaVu Math TeX Gyre" panose="02000503000000000000" charset="0"/>
                                        </a:rPr>
                                        <m:t>,</m:t>
                                      </m:r>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𝑦</m:t>
                                      </m:r>
                                    </m:e>
                                  </m:d>
                                  <m:r>
                                    <a:rPr lang="en-US" altLang="zh-CN" sz="2400" i="1" dirty="0">
                                      <a:solidFill>
                                        <a:schemeClr val="tx1"/>
                                      </a:solidFill>
                                      <a:latin typeface="Cambria Math" panose="02040503050406030204" pitchFamily="18" charset="0"/>
                                      <a:ea typeface="MS Mincho" charset="0"/>
                                      <a:cs typeface="DejaVu Math TeX Gyre" panose="02000503000000000000" charset="0"/>
                                    </a:rPr>
                                    <m:t>∈</m:t>
                                  </m:r>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𝐸</m:t>
                                  </m:r>
                                </m:e>
                              </m:eqArr>
                            </m:sub>
                            <m:sup/>
                            <m:e>
                              <m:r>
                                <a:rPr lang="en-US" altLang="zh-CN" sz="2400" i="1" dirty="0">
                                  <a:solidFill>
                                    <a:schemeClr val="tx1"/>
                                  </a:solidFill>
                                  <a:latin typeface="Cambria Math" panose="02040503050406030204" pitchFamily="18" charset="0"/>
                                  <a:ea typeface="MS Mincho" charset="0"/>
                                  <a:cs typeface="DejaVu Math TeX Gyre" panose="02000503000000000000" charset="0"/>
                                </a:rPr>
                                <m:t>1</m:t>
                              </m:r>
                            </m:e>
                          </m:nary>
                        </m:e>
                      </m:nary>
                    </m:oMath>
                  </m:oMathPara>
                </a14:m>
                <a:endParaRPr lang="en-US" altLang="zh-CN" sz="24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左边：</a:t>
                </a:r>
                <a14:m>
                  <m:oMath xmlns:m="http://schemas.openxmlformats.org/officeDocument/2006/math">
                    <m:d>
                      <m:dPr>
                        <m:begChr m:val="{"/>
                        <m:endChr m:val="}"/>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𝑦</m:t>
                        </m:r>
                        <m:r>
                          <a:rPr lang="en-US" altLang="zh-CN" sz="2400" b="0" i="1" smtClean="0">
                            <a:solidFill>
                              <a:schemeClr val="tx1"/>
                            </a:solidFill>
                            <a:latin typeface="Cambria Math" panose="02040503050406030204" pitchFamily="18" charset="0"/>
                            <a:ea typeface="MS Mincho" charset="0"/>
                            <a:cs typeface="DejaVu Math TeX Gyre" panose="02000503000000000000" charset="0"/>
                          </a:rPr>
                          <m:t>∣</m:t>
                        </m:r>
                        <m:d>
                          <m:dPr>
                            <m:begChr m:val="⟨"/>
                            <m:endChr m:val="⟩"/>
                            <m:ctrlP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𝑥</m:t>
                            </m:r>
                            <m:r>
                              <a:rPr lang="en-US" altLang="zh-CN" sz="2400" i="1" dirty="0">
                                <a:solidFill>
                                  <a:schemeClr val="tx1"/>
                                </a:solidFill>
                                <a:latin typeface="Cambria Math" panose="02040503050406030204" pitchFamily="18" charset="0"/>
                                <a:ea typeface="MS Mincho" charset="0"/>
                                <a:cs typeface="DejaVu Math TeX Gyre" panose="02000503000000000000" charset="0"/>
                              </a:rPr>
                              <m:t>,</m:t>
                            </m:r>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𝑦</m:t>
                            </m:r>
                          </m:e>
                        </m:d>
                        <m:r>
                          <a:rPr lang="en-US" altLang="zh-CN" sz="2400" i="1" dirty="0">
                            <a:solidFill>
                              <a:schemeClr val="tx1"/>
                            </a:solidFill>
                            <a:latin typeface="Cambria Math" panose="02040503050406030204" pitchFamily="18" charset="0"/>
                            <a:ea typeface="MS Mincho" charset="0"/>
                            <a:cs typeface="DejaVu Math TeX Gyre" panose="02000503000000000000" charset="0"/>
                          </a:rPr>
                          <m:t>∈</m:t>
                        </m:r>
                        <m:r>
                          <a:rPr lang="en-US" altLang="zh-CN" sz="2400" i="1" dirty="0">
                            <a:solidFill>
                              <a:schemeClr val="tx1"/>
                            </a:solidFill>
                            <a:latin typeface="Cambria Math" panose="02040503050406030204" pitchFamily="18" charset="0"/>
                            <a:ea typeface="宋体" panose="02010600030101010101" pitchFamily="2" charset="-122"/>
                            <a:cs typeface="DejaVu Math TeX Gyre" panose="02000503000000000000" charset="0"/>
                          </a:rPr>
                          <m:t>𝐸</m:t>
                        </m:r>
                      </m:e>
                    </m:d>
                  </m:oMath>
                </a14:m>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即 </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oMath>
                </a14:m>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的子节点集合，大小是 </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oMath>
                </a14:m>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的度数，即 </a:t>
                </a:r>
                <a14:m>
                  <m:oMath xmlns:m="http://schemas.openxmlformats.org/officeDocument/2006/math">
                    <m:nary>
                      <m:naryPr>
                        <m:chr m:val="∑"/>
                        <m:supHide m:val="on"/>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sub>
                      <m:sup/>
                      <m:e>
                        <m:sSub>
                          <m:sSub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𝑑</m:t>
                            </m:r>
                          </m:e>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sub>
                        </m:sSub>
                      </m:e>
                    </m:nary>
                    <m:r>
                      <a:rPr lang="en-US" altLang="zh-CN" sz="2400" b="0" i="1" smtClean="0">
                        <a:solidFill>
                          <a:schemeClr val="tx1"/>
                        </a:solidFill>
                        <a:latin typeface="Cambria Math" panose="02040503050406030204" pitchFamily="18" charset="0"/>
                        <a:ea typeface="MS Mincho" charset="0"/>
                        <a:cs typeface="DejaVu Math TeX Gyre" panose="02000503000000000000" charset="0"/>
                      </a:rPr>
                      <m:t>=</m:t>
                    </m:r>
                    <m:nary>
                      <m:naryPr>
                        <m:chr m:val="∑"/>
                        <m:supHide m:val="on"/>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up/>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Sub>
                          <m:sSub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𝑛</m:t>
                            </m:r>
                          </m:e>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Sub>
                      </m:e>
                    </m:nary>
                  </m:oMath>
                </a14:m>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，其中 </a:t>
                </a:r>
                <a14:m>
                  <m:oMath xmlns:m="http://schemas.openxmlformats.org/officeDocument/2006/math">
                    <m:sSub>
                      <m:sSub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𝑛</m:t>
                        </m:r>
                      </m:e>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Sub>
                    <m:r>
                      <a:rPr lang="en-US" altLang="zh-CN" sz="2400" b="0" i="1" smtClean="0">
                        <a:solidFill>
                          <a:schemeClr val="tx1"/>
                        </a:solidFill>
                        <a:latin typeface="Cambria Math" panose="02040503050406030204" pitchFamily="18" charset="0"/>
                        <a:ea typeface="MS Mincho" charset="0"/>
                        <a:cs typeface="DejaVu Math TeX Gyre" panose="02000503000000000000" charset="0"/>
                      </a:rPr>
                      <m:t>=#</m:t>
                    </m:r>
                    <m:d>
                      <m:dPr>
                        <m:begChr m:val="{"/>
                        <m:endChr m:val="}"/>
                        <m:sepChr m:val="∣"/>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e>
                      <m:e>
                        <m:sSub>
                          <m:sSub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𝑑</m:t>
                            </m:r>
                          </m:e>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sub>
                        </m:sSub>
                        <m:r>
                          <a:rPr lang="en-US" altLang="zh-CN" sz="2400" b="0" i="1" smtClean="0">
                            <a:solidFill>
                              <a:schemeClr val="tx1"/>
                            </a:solidFill>
                            <a:latin typeface="Cambria Math" panose="02040503050406030204" pitchFamily="18" charset="0"/>
                            <a:ea typeface="MS Mincho" charset="0"/>
                            <a:cs typeface="DejaVu Math TeX Gyre" panose="02000503000000000000" charset="0"/>
                          </a:rPr>
                          <m:t>=</m:t>
                        </m:r>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e>
                    </m:d>
                  </m:oMath>
                </a14:m>
                <a:endPar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右边：每个非根的 </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𝑦</m:t>
                    </m:r>
                  </m:oMath>
                </a14:m>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恰有一个父亲 </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𝑥</m:t>
                    </m:r>
                  </m:oMath>
                </a14:m>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，等于 </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𝑛</m:t>
                    </m:r>
                    <m:r>
                      <a:rPr lang="en-US" altLang="zh-CN" sz="2400" b="0" i="1" smtClean="0">
                        <a:solidFill>
                          <a:schemeClr val="tx1"/>
                        </a:solidFill>
                        <a:latin typeface="Cambria Math" panose="02040503050406030204" pitchFamily="18" charset="0"/>
                        <a:ea typeface="MS Mincho" charset="0"/>
                        <a:cs typeface="DejaVu Math TeX Gyre" panose="02000503000000000000" charset="0"/>
                      </a:rPr>
                      <m:t>−1</m:t>
                    </m:r>
                  </m:oMath>
                </a14:m>
                <a:endPar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这说明：</a:t>
                </a:r>
                <a14:m>
                  <m:oMath xmlns:m="http://schemas.openxmlformats.org/officeDocument/2006/math">
                    <m:nary>
                      <m:naryPr>
                        <m:chr m:val="∑"/>
                        <m:supHide m:val="on"/>
                        <m:ctrlP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up/>
                      <m:e>
                        <m: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t>𝑘</m:t>
                        </m:r>
                        <m:sSub>
                          <m:sSubPr>
                            <m:ctrlP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t>𝑛</m:t>
                            </m:r>
                          </m:e>
                          <m:sub>
                            <m:r>
                              <a:rPr lang="en-US" altLang="zh-CN" sz="2400" i="1">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Sub>
                      </m:e>
                    </m:nary>
                    <m:r>
                      <a:rPr lang="en-US" altLang="zh-CN" sz="2400" b="0" i="1" smtClean="0">
                        <a:solidFill>
                          <a:schemeClr val="tx1"/>
                        </a:solidFill>
                        <a:latin typeface="Cambria Math" panose="02040503050406030204" pitchFamily="18" charset="0"/>
                        <a:ea typeface="MS Mincho" charset="0"/>
                        <a:cs typeface="DejaVu Math TeX Gyre" panose="02000503000000000000" charset="0"/>
                      </a:rPr>
                      <m:t>=</m:t>
                    </m:r>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𝑛</m:t>
                    </m:r>
                    <m:r>
                      <a:rPr lang="en-US" altLang="zh-CN" sz="2400" b="0" i="1" smtClean="0">
                        <a:solidFill>
                          <a:schemeClr val="tx1"/>
                        </a:solidFill>
                        <a:latin typeface="Cambria Math" panose="02040503050406030204" pitchFamily="18" charset="0"/>
                        <a:ea typeface="MS Mincho" charset="0"/>
                        <a:cs typeface="DejaVu Math TeX Gyre" panose="02000503000000000000" charset="0"/>
                      </a:rPr>
                      <m:t>−1=</m:t>
                    </m:r>
                    <m:d>
                      <m:d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dPr>
                      <m:e>
                        <m:nary>
                          <m:naryPr>
                            <m:chr m:val="∑"/>
                            <m:supHide m:val="on"/>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naryPr>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up/>
                          <m:e>
                            <m:sSub>
                              <m:sSubPr>
                                <m:ctrlP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𝑛</m:t>
                                </m:r>
                              </m:e>
                              <m:sub>
                                <m:r>
                                  <a:rPr lang="en-US" altLang="zh-CN" sz="2400" b="0" i="1" smtClean="0">
                                    <a:solidFill>
                                      <a:schemeClr val="tx1"/>
                                    </a:solidFill>
                                    <a:latin typeface="Cambria Math" panose="02040503050406030204" pitchFamily="18" charset="0"/>
                                    <a:ea typeface="宋体" panose="02010600030101010101" pitchFamily="2" charset="-122"/>
                                    <a:cs typeface="DejaVu Math TeX Gyre" panose="02000503000000000000" charset="0"/>
                                  </a:rPr>
                                  <m:t>𝑘</m:t>
                                </m:r>
                              </m:sub>
                            </m:sSub>
                          </m:e>
                        </m:nary>
                      </m:e>
                    </m:d>
                    <m:r>
                      <a:rPr lang="en-US" altLang="zh-CN" sz="2400" b="0" i="1" smtClean="0">
                        <a:solidFill>
                          <a:schemeClr val="tx1"/>
                        </a:solidFill>
                        <a:latin typeface="Cambria Math" panose="02040503050406030204" pitchFamily="18" charset="0"/>
                        <a:ea typeface="MS Mincho" charset="0"/>
                        <a:cs typeface="DejaVu Math TeX Gyre" panose="02000503000000000000" charset="0"/>
                      </a:rPr>
                      <m:t>−1</m:t>
                    </m:r>
                  </m:oMath>
                </a14:m>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，合并整理即得。</a:t>
                </a:r>
              </a:p>
            </p:txBody>
          </p:sp>
        </mc:Choice>
        <mc:Fallback xmlns="">
          <p:sp>
            <p:nvSpPr>
              <p:cNvPr id="6" name="Content Placeholder 5"/>
              <p:cNvSpPr>
                <a:spLocks noRot="1" noChangeAspect="1" noMove="1" noResize="1" noEditPoints="1" noAdjustHandles="1" noChangeArrowheads="1" noChangeShapeType="1" noTextEdit="1"/>
              </p:cNvSpPr>
              <p:nvPr/>
            </p:nvSpPr>
            <p:spPr>
              <a:xfrm>
                <a:off x="1403350" y="1209675"/>
                <a:ext cx="9991725" cy="526542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sp>
        <p:nvSpPr>
          <p:cNvPr id="4" name="Content Placeholder 5"/>
          <p:cNvSpPr>
            <a:spLocks noGrp="1"/>
          </p:cNvSpPr>
          <p:nvPr/>
        </p:nvSpPr>
        <p:spPr>
          <a:xfrm>
            <a:off x="435610" y="1492885"/>
            <a:ext cx="11264265" cy="4514215"/>
          </a:xfrm>
          <a:prstGeom prst="rect">
            <a:avLst/>
          </a:prstGeom>
        </p:spPr>
        <p:txBody>
          <a:bodyPr vert="horz" lIns="91440" tIns="45720" rIns="91440" bIns="45720" rtlCol="0"/>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a:solidFill>
                  <a:schemeClr val="tx1"/>
                </a:solidFill>
              </a:rPr>
              <a:t>（17 期中）对下列 15 个等价对进行合并，给出所得等价类树的图示。在初始情况下，集合中的每个元素分别在独立的等价类中。使用重量权衡合并规则，合并时子树结点少的并入结点数多的那棵（多的那个作为新树根，少的那个根作为新根的直接子结点）；若两棵树规模同样大，则把根值较大的并入根值较小（新树根取值小的）。同时，采用路径压缩优化。 (0,2) (1,2) (3,4) (3,1) (3,5) (9,11) (12,14) (12,9) (4,14) (6,7) (8,10) (8,7) (7,11) (10,15) (10,13)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795780" y="1115695"/>
            <a:ext cx="8600440" cy="52692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b="78510"/>
          <a:stretch>
            <a:fillRect/>
          </a:stretch>
        </p:blipFill>
        <p:spPr>
          <a:xfrm>
            <a:off x="1327785" y="1270635"/>
            <a:ext cx="9530080" cy="48933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16626" b="61786"/>
          <a:stretch>
            <a:fillRect/>
          </a:stretch>
        </p:blipFill>
        <p:spPr>
          <a:xfrm>
            <a:off x="1327785" y="1259205"/>
            <a:ext cx="9530080" cy="49155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(3)</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31066" b="49483"/>
          <a:stretch>
            <a:fillRect/>
          </a:stretch>
        </p:blipFill>
        <p:spPr>
          <a:xfrm>
            <a:off x="1330960" y="1535430"/>
            <a:ext cx="9530080" cy="44291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(4)</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43824" b="36340"/>
          <a:stretch>
            <a:fillRect/>
          </a:stretch>
        </p:blipFill>
        <p:spPr>
          <a:xfrm>
            <a:off x="1286510" y="1491615"/>
            <a:ext cx="9530080" cy="45167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(5)</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57402" b="22508"/>
          <a:stretch>
            <a:fillRect/>
          </a:stretch>
        </p:blipFill>
        <p:spPr>
          <a:xfrm>
            <a:off x="1330960" y="1430020"/>
            <a:ext cx="9530080" cy="45745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(6)</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69271" b="12826"/>
          <a:stretch>
            <a:fillRect/>
          </a:stretch>
        </p:blipFill>
        <p:spPr>
          <a:xfrm>
            <a:off x="1330960" y="1678940"/>
            <a:ext cx="9530080" cy="40767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sz="3200" b="1" dirty="0">
                <a:latin typeface="Source Han Serif SC Heavy" panose="02020300000000000000" pitchFamily="18" charset="-128"/>
                <a:ea typeface="Source Han Serif SC Heavy" panose="02020300000000000000" pitchFamily="18" charset="-128"/>
                <a:cs typeface="+mn-ea"/>
                <a:sym typeface="+mn-lt"/>
              </a:rPr>
              <a:t>题解</a:t>
            </a:r>
            <a:r>
              <a:rPr lang="en-US" altLang="zh-CN" sz="3200" b="1" dirty="0">
                <a:latin typeface="Source Han Serif SC Heavy" panose="02020300000000000000" pitchFamily="18" charset="-128"/>
                <a:ea typeface="Source Han Serif SC Heavy" panose="02020300000000000000" pitchFamily="18" charset="-128"/>
                <a:cs typeface="+mn-ea"/>
                <a:sym typeface="+mn-lt"/>
              </a:rPr>
              <a:t> (7)</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往年题</a:t>
            </a:r>
            <a:r>
              <a:rPr lang="en-US" altLang="zh-CN"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 2</a:t>
            </a:r>
          </a:p>
        </p:txBody>
      </p:sp>
      <p:pic>
        <p:nvPicPr>
          <p:cNvPr id="3" name="Content Placeholder 2"/>
          <p:cNvPicPr>
            <a:picLocks noGrp="1" noChangeAspect="1"/>
          </p:cNvPicPr>
          <p:nvPr/>
        </p:nvPicPr>
        <p:blipFill>
          <a:blip r:embed="rId4"/>
          <a:srcRect t="78181" b="-58"/>
          <a:stretch>
            <a:fillRect/>
          </a:stretch>
        </p:blipFill>
        <p:spPr>
          <a:xfrm>
            <a:off x="1330960" y="1250950"/>
            <a:ext cx="9530080" cy="49815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dirty="0">
                <a:sym typeface="+mn-ea"/>
              </a:rPr>
              <a:t>题型与给分标准</a:t>
            </a:r>
            <a:endParaRPr lang="en-US" altLang="zh-CN" sz="3200" b="1" dirty="0">
              <a:latin typeface="Source Han Serif SC Heavy" panose="02020300000000000000" pitchFamily="18" charset="-128"/>
              <a:ea typeface="Source Han Serif SC Heavy" panose="02020300000000000000" pitchFamily="18" charset="-128"/>
              <a:cs typeface="+mn-ea"/>
              <a:sym typeface="+mn-lt"/>
            </a:endParaRP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r>
              <a:rPr lang="zh-CN" altLang="en-US" sz="4000" dirty="0">
                <a:sym typeface="+mn-ea"/>
              </a:rPr>
              <a:t>期中考试</a:t>
            </a:r>
            <a:endPar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endParaRPr>
          </a:p>
        </p:txBody>
      </p:sp>
      <p:sp>
        <p:nvSpPr>
          <p:cNvPr id="6" name="Content Placeholder 5"/>
          <p:cNvSpPr>
            <a:spLocks noGrp="1"/>
          </p:cNvSpPr>
          <p:nvPr/>
        </p:nvSpPr>
        <p:spPr>
          <a:xfrm>
            <a:off x="1296035" y="1381760"/>
            <a:ext cx="10200005" cy="5156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chemeClr val="tx1"/>
                </a:solidFill>
                <a:effectLst/>
                <a:latin typeface="宋体" panose="02010600030101010101" pitchFamily="2" charset="-122"/>
                <a:ea typeface="宋体" panose="02010600030101010101" pitchFamily="2" charset="-122"/>
              </a:rPr>
              <a:t>选择填空</a:t>
            </a:r>
            <a:endParaRPr lang="en-US" altLang="zh-CN" b="1" dirty="0">
              <a:solidFill>
                <a:schemeClr val="tx1"/>
              </a:solidFill>
              <a:effectLst/>
              <a:latin typeface="宋体" panose="02010600030101010101" pitchFamily="2" charset="-122"/>
              <a:ea typeface="宋体" panose="02010600030101010101" pitchFamily="2" charset="-122"/>
            </a:endParaRPr>
          </a:p>
          <a:p>
            <a:pPr lvl="1"/>
            <a:r>
              <a:rPr lang="zh-CN" altLang="en-US" dirty="0">
                <a:solidFill>
                  <a:schemeClr val="tx1"/>
                </a:solidFill>
                <a:effectLst/>
                <a:latin typeface="宋体" panose="02010600030101010101" pitchFamily="2" charset="-122"/>
                <a:ea typeface="宋体" panose="02010600030101010101" pitchFamily="2" charset="-122"/>
              </a:rPr>
              <a:t>评分标准：完全正确</a:t>
            </a:r>
            <a:endParaRPr lang="en-US" altLang="zh-CN" dirty="0">
              <a:solidFill>
                <a:schemeClr val="tx1"/>
              </a:solidFill>
              <a:effectLst/>
              <a:latin typeface="宋体" panose="02010600030101010101" pitchFamily="2" charset="-122"/>
              <a:ea typeface="宋体" panose="02010600030101010101" pitchFamily="2" charset="-122"/>
            </a:endParaRPr>
          </a:p>
          <a:p>
            <a:r>
              <a:rPr lang="zh-CN" altLang="en-US" b="1" dirty="0">
                <a:solidFill>
                  <a:schemeClr val="tx1"/>
                </a:solidFill>
                <a:effectLst/>
                <a:latin typeface="宋体" panose="02010600030101010101" pitchFamily="2" charset="-122"/>
                <a:ea typeface="宋体" panose="02010600030101010101" pitchFamily="2" charset="-122"/>
              </a:rPr>
              <a:t>辨析与简答</a:t>
            </a:r>
            <a:endParaRPr lang="en-US" altLang="zh-CN" b="1" dirty="0">
              <a:solidFill>
                <a:schemeClr val="tx1"/>
              </a:solidFill>
              <a:effectLst/>
              <a:latin typeface="宋体" panose="02010600030101010101" pitchFamily="2" charset="-122"/>
              <a:ea typeface="宋体" panose="02010600030101010101" pitchFamily="2" charset="-122"/>
            </a:endParaRPr>
          </a:p>
          <a:p>
            <a:pPr lvl="1"/>
            <a:r>
              <a:rPr lang="zh-CN" altLang="en-US" dirty="0">
                <a:solidFill>
                  <a:schemeClr val="tx1"/>
                </a:solidFill>
                <a:effectLst/>
                <a:latin typeface="宋体" panose="02010600030101010101" pitchFamily="2" charset="-122"/>
                <a:ea typeface="宋体" panose="02010600030101010101" pitchFamily="2" charset="-122"/>
              </a:rPr>
              <a:t>论述题：按点给分（优缺点等</a:t>
            </a:r>
            <a:r>
              <a:rPr lang="zh-CN" altLang="en-US" dirty="0">
                <a:solidFill>
                  <a:schemeClr val="tx1"/>
                </a:solidFill>
                <a:latin typeface="宋体" panose="02010600030101010101" pitchFamily="2" charset="-122"/>
                <a:ea typeface="宋体" panose="02010600030101010101" pitchFamily="2" charset="-122"/>
              </a:rPr>
              <a:t>）</a:t>
            </a:r>
            <a:endParaRPr lang="en-US" altLang="zh-CN" dirty="0">
              <a:solidFill>
                <a:schemeClr val="tx1"/>
              </a:solidFill>
              <a:effectLst/>
              <a:latin typeface="宋体" panose="02010600030101010101" pitchFamily="2" charset="-122"/>
              <a:ea typeface="宋体" panose="02010600030101010101" pitchFamily="2" charset="-122"/>
            </a:endParaRPr>
          </a:p>
          <a:p>
            <a:pPr lvl="1"/>
            <a:r>
              <a:rPr lang="zh-CN" altLang="en-US" dirty="0">
                <a:solidFill>
                  <a:schemeClr val="tx1"/>
                </a:solidFill>
                <a:effectLst/>
                <a:latin typeface="宋体" panose="02010600030101010101" pitchFamily="2" charset="-122"/>
                <a:ea typeface="宋体" panose="02010600030101010101" pitchFamily="2" charset="-122"/>
              </a:rPr>
              <a:t>模拟算法执行：结果正确性</a:t>
            </a:r>
            <a:endParaRPr lang="en-US" altLang="zh-CN" dirty="0">
              <a:solidFill>
                <a:schemeClr val="tx1"/>
              </a:solidFill>
              <a:effectLst/>
              <a:latin typeface="宋体" panose="02010600030101010101" pitchFamily="2" charset="-122"/>
              <a:ea typeface="宋体" panose="02010600030101010101" pitchFamily="2" charset="-122"/>
            </a:endParaRPr>
          </a:p>
          <a:p>
            <a:r>
              <a:rPr lang="zh-CN" altLang="en-US" b="1" dirty="0">
                <a:solidFill>
                  <a:schemeClr val="tx1"/>
                </a:solidFill>
                <a:effectLst/>
                <a:latin typeface="宋体" panose="02010600030101010101" pitchFamily="2" charset="-122"/>
                <a:ea typeface="宋体" panose="02010600030101010101" pitchFamily="2" charset="-122"/>
              </a:rPr>
              <a:t>算法填空</a:t>
            </a:r>
            <a:endParaRPr lang="en-US" altLang="zh-CN" b="1" dirty="0">
              <a:solidFill>
                <a:schemeClr val="tx1"/>
              </a:solidFill>
              <a:effectLst/>
              <a:latin typeface="宋体" panose="02010600030101010101" pitchFamily="2" charset="-122"/>
              <a:ea typeface="宋体" panose="02010600030101010101" pitchFamily="2" charset="-122"/>
            </a:endParaRPr>
          </a:p>
          <a:p>
            <a:pPr lvl="1"/>
            <a:r>
              <a:rPr lang="zh-CN" altLang="en-US" dirty="0">
                <a:solidFill>
                  <a:schemeClr val="tx1"/>
                </a:solidFill>
                <a:effectLst/>
                <a:latin typeface="宋体" panose="02010600030101010101" pitchFamily="2" charset="-122"/>
                <a:ea typeface="宋体" panose="02010600030101010101" pitchFamily="2" charset="-122"/>
              </a:rPr>
              <a:t>按空给分，会考虑不同实现</a:t>
            </a:r>
            <a:endParaRPr lang="en-US" altLang="zh-CN" dirty="0">
              <a:solidFill>
                <a:schemeClr val="tx1"/>
              </a:solidFill>
              <a:effectLst/>
              <a:latin typeface="宋体" panose="02010600030101010101" pitchFamily="2" charset="-122"/>
              <a:ea typeface="宋体" panose="02010600030101010101" pitchFamily="2" charset="-122"/>
            </a:endParaRPr>
          </a:p>
          <a:p>
            <a:r>
              <a:rPr lang="zh-CN" altLang="en-US" b="1" dirty="0">
                <a:solidFill>
                  <a:schemeClr val="tx1"/>
                </a:solidFill>
                <a:effectLst/>
                <a:latin typeface="宋体" panose="02010600030101010101" pitchFamily="2" charset="-122"/>
                <a:ea typeface="宋体" panose="02010600030101010101" pitchFamily="2" charset="-122"/>
              </a:rPr>
              <a:t>设计算法</a:t>
            </a:r>
            <a:endParaRPr lang="en-US" altLang="zh-CN" b="1" dirty="0">
              <a:solidFill>
                <a:schemeClr val="tx1"/>
              </a:solidFill>
              <a:effectLst/>
              <a:latin typeface="宋体" panose="02010600030101010101" pitchFamily="2" charset="-122"/>
              <a:ea typeface="宋体" panose="02010600030101010101" pitchFamily="2" charset="-122"/>
            </a:endParaRPr>
          </a:p>
          <a:p>
            <a:pPr lvl="1"/>
            <a:r>
              <a:rPr lang="zh-CN" altLang="en-US" dirty="0">
                <a:solidFill>
                  <a:schemeClr val="tx1"/>
                </a:solidFill>
                <a:effectLst/>
                <a:latin typeface="宋体" panose="02010600030101010101" pitchFamily="2" charset="-122"/>
                <a:ea typeface="宋体" panose="02010600030101010101" pitchFamily="2" charset="-122"/>
              </a:rPr>
              <a:t>按算法性能设定分数上限，描述错误酌情扣分</a:t>
            </a:r>
          </a:p>
          <a:p>
            <a:pPr lvl="1"/>
            <a:r>
              <a:rPr lang="zh-CN" altLang="en-US" dirty="0">
                <a:solidFill>
                  <a:schemeClr val="tx1"/>
                </a:solidFill>
                <a:effectLst/>
                <a:latin typeface="宋体" panose="02010600030101010101" pitchFamily="2" charset="-122"/>
                <a:ea typeface="宋体" panose="02010600030101010101" pitchFamily="2" charset="-122"/>
              </a:rPr>
              <a:t>细节错误（被发现了）酌情扣分</a:t>
            </a:r>
            <a:endParaRPr lang="en-US" altLang="zh-CN" dirty="0">
              <a:solidFill>
                <a:schemeClr val="tx1"/>
              </a:solidFill>
              <a:effectLst/>
              <a:latin typeface="宋体" panose="02010600030101010101" pitchFamily="2" charset="-122"/>
              <a:ea typeface="宋体" panose="02010600030101010101" pitchFamily="2" charset="-122"/>
            </a:endParaRPr>
          </a:p>
          <a:p>
            <a:pPr lvl="1"/>
            <a:r>
              <a:rPr lang="zh-CN" altLang="en-US" dirty="0">
                <a:solidFill>
                  <a:srgbClr val="FF0000"/>
                </a:solidFill>
                <a:effectLst/>
                <a:latin typeface="宋体" panose="02010600030101010101" pitchFamily="2" charset="-122"/>
                <a:ea typeface="宋体" panose="02010600030101010101" pitchFamily="2" charset="-122"/>
              </a:rPr>
              <a:t>可以</a:t>
            </a:r>
            <a:r>
              <a:rPr lang="zh-CN" altLang="en-US" dirty="0">
                <a:solidFill>
                  <a:schemeClr val="tx1"/>
                </a:solidFill>
                <a:effectLst/>
                <a:latin typeface="宋体" panose="02010600030101010101" pitchFamily="2" charset="-122"/>
                <a:ea typeface="宋体" panose="02010600030101010101" pitchFamily="2" charset="-122"/>
              </a:rPr>
              <a:t>使用课外算法。</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t="39861" b="22607"/>
          <a:stretch>
            <a:fillRect/>
          </a:stretch>
        </p:blipFill>
        <p:spPr>
          <a:xfrm>
            <a:off x="-6350" y="-9526"/>
            <a:ext cx="12198350" cy="6867526"/>
          </a:xfrm>
          <a:prstGeom prst="rect">
            <a:avLst/>
          </a:prstGeom>
        </p:spPr>
      </p:pic>
      <p:sp>
        <p:nvSpPr>
          <p:cNvPr id="9" name="淘宝网chenying0907出品 9"/>
          <p:cNvSpPr/>
          <p:nvPr/>
        </p:nvSpPr>
        <p:spPr>
          <a:xfrm>
            <a:off x="-3175" y="-9526"/>
            <a:ext cx="12198350" cy="6867526"/>
          </a:xfrm>
          <a:prstGeom prst="rect">
            <a:avLst/>
          </a:prstGeom>
          <a:solidFill>
            <a:srgbClr val="005A93">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淘宝网chenying0907出品 3"/>
          <p:cNvSpPr/>
          <p:nvPr/>
        </p:nvSpPr>
        <p:spPr>
          <a:xfrm>
            <a:off x="8513763" y="-7938"/>
            <a:ext cx="3678237" cy="6865938"/>
          </a:xfrm>
          <a:prstGeom prst="triangle">
            <a:avLst>
              <a:gd name="adj" fmla="val 100000"/>
            </a:avLst>
          </a:prstGeom>
          <a:solidFill>
            <a:srgbClr val="0285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淘宝网chenying0907出品 4"/>
          <p:cNvSpPr/>
          <p:nvPr/>
        </p:nvSpPr>
        <p:spPr>
          <a:xfrm rot="10800000">
            <a:off x="8839200" y="-7938"/>
            <a:ext cx="3273425" cy="2905126"/>
          </a:xfrm>
          <a:prstGeom prst="triangle">
            <a:avLst>
              <a:gd name="adj" fmla="val 48620"/>
            </a:avLst>
          </a:prstGeom>
          <a:solidFill>
            <a:srgbClr val="BAE4FF">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淘宝网chenying0907出品 12"/>
          <p:cNvSpPr/>
          <p:nvPr/>
        </p:nvSpPr>
        <p:spPr bwMode="auto">
          <a:xfrm flipH="1">
            <a:off x="-6350" y="5083175"/>
            <a:ext cx="3257550" cy="1774825"/>
          </a:xfrm>
          <a:prstGeom prst="triangle">
            <a:avLst>
              <a:gd name="adj" fmla="val 100000"/>
            </a:avLst>
          </a:prstGeom>
          <a:solidFill>
            <a:srgbClr val="0285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淘宝网chenying0907出品 5"/>
          <p:cNvSpPr/>
          <p:nvPr/>
        </p:nvSpPr>
        <p:spPr bwMode="auto">
          <a:xfrm rot="5400000">
            <a:off x="457200" y="5245100"/>
            <a:ext cx="1155700" cy="2070100"/>
          </a:xfrm>
          <a:prstGeom prst="triangle">
            <a:avLst>
              <a:gd name="adj" fmla="val 100000"/>
            </a:avLst>
          </a:prstGeom>
          <a:solidFill>
            <a:srgbClr val="0045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淘宝网chenying0907出品 6"/>
          <p:cNvSpPr txBox="1">
            <a:spLocks noChangeArrowheads="1"/>
          </p:cNvSpPr>
          <p:nvPr/>
        </p:nvSpPr>
        <p:spPr bwMode="auto">
          <a:xfrm>
            <a:off x="533400" y="2677160"/>
            <a:ext cx="97257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00000"/>
              </a:lnSpc>
              <a:spcBef>
                <a:spcPct val="0"/>
              </a:spcBef>
              <a:buFontTx/>
              <a:buNone/>
            </a:pPr>
            <a:r>
              <a:rPr lang="en-US" altLang="zh-CN" sz="7200" b="1" dirty="0">
                <a:solidFill>
                  <a:srgbClr val="FFFFFF"/>
                </a:solidFill>
                <a:latin typeface="Times New Roman" panose="02020603050405020304" charset="0"/>
                <a:ea typeface="微软雅黑" panose="020B0503020204020204" pitchFamily="34" charset="-122"/>
                <a:cs typeface="Times New Roman" panose="02020603050405020304" charset="0"/>
              </a:rPr>
              <a:t>G</a:t>
            </a:r>
            <a:r>
              <a:rPr lang="zh-CN" altLang="en-US" sz="7200" b="1" dirty="0">
                <a:solidFill>
                  <a:srgbClr val="FFFFFF"/>
                </a:solidFill>
                <a:latin typeface="Times New Roman" panose="02020603050405020304" charset="0"/>
                <a:ea typeface="微软雅黑" panose="020B0503020204020204" pitchFamily="34" charset="-122"/>
                <a:cs typeface="Times New Roman" panose="02020603050405020304" charset="0"/>
              </a:rPr>
              <a:t>ood </a:t>
            </a:r>
            <a:r>
              <a:rPr lang="en-US" altLang="zh-CN" sz="7200" b="1" dirty="0">
                <a:solidFill>
                  <a:srgbClr val="FFFFFF"/>
                </a:solidFill>
                <a:latin typeface="Times New Roman" panose="02020603050405020304" charset="0"/>
                <a:ea typeface="微软雅黑" panose="020B0503020204020204" pitchFamily="34" charset="-122"/>
                <a:cs typeface="Times New Roman" panose="02020603050405020304" charset="0"/>
              </a:rPr>
              <a:t>L</a:t>
            </a:r>
            <a:r>
              <a:rPr lang="zh-CN" altLang="en-US" sz="7200" b="1" dirty="0">
                <a:solidFill>
                  <a:srgbClr val="FFFFFF"/>
                </a:solidFill>
                <a:latin typeface="Times New Roman" panose="02020603050405020304" charset="0"/>
                <a:ea typeface="微软雅黑" panose="020B0503020204020204" pitchFamily="34" charset="-122"/>
                <a:cs typeface="Times New Roman" panose="02020603050405020304" charset="0"/>
              </a:rPr>
              <a:t>uck &amp; </a:t>
            </a:r>
            <a:r>
              <a:rPr lang="en-US" altLang="zh-CN" sz="7200" b="1" dirty="0">
                <a:solidFill>
                  <a:srgbClr val="FFFFFF"/>
                </a:solidFill>
                <a:latin typeface="Times New Roman" panose="02020603050405020304" charset="0"/>
                <a:ea typeface="微软雅黑" panose="020B0503020204020204" pitchFamily="34" charset="-122"/>
                <a:cs typeface="Times New Roman" panose="02020603050405020304" charset="0"/>
              </a:rPr>
              <a:t>H</a:t>
            </a:r>
            <a:r>
              <a:rPr lang="zh-CN" altLang="en-US" sz="7200" b="1" dirty="0">
                <a:solidFill>
                  <a:srgbClr val="FFFFFF"/>
                </a:solidFill>
                <a:latin typeface="Times New Roman" panose="02020603050405020304" charset="0"/>
                <a:ea typeface="微软雅黑" panose="020B0503020204020204" pitchFamily="34" charset="-122"/>
                <a:cs typeface="Times New Roman" panose="02020603050405020304" charset="0"/>
              </a:rPr>
              <a:t>ave </a:t>
            </a:r>
            <a:r>
              <a:rPr lang="en-US" altLang="zh-CN" sz="7200" b="1" dirty="0">
                <a:solidFill>
                  <a:srgbClr val="FFFFFF"/>
                </a:solidFill>
                <a:latin typeface="Times New Roman" panose="02020603050405020304" charset="0"/>
                <a:ea typeface="微软雅黑" panose="020B0503020204020204" pitchFamily="34" charset="-122"/>
                <a:cs typeface="Times New Roman" panose="02020603050405020304" charset="0"/>
              </a:rPr>
              <a:t>F</a:t>
            </a:r>
            <a:r>
              <a:rPr lang="zh-CN" altLang="en-US" sz="7200" b="1" dirty="0">
                <a:solidFill>
                  <a:srgbClr val="FFFFFF"/>
                </a:solidFill>
                <a:latin typeface="Times New Roman" panose="02020603050405020304" charset="0"/>
                <a:ea typeface="微软雅黑" panose="020B0503020204020204" pitchFamily="34" charset="-122"/>
                <a:cs typeface="Times New Roman" panose="02020603050405020304" charset="0"/>
              </a:rPr>
              <a:t>un</a:t>
            </a:r>
          </a:p>
        </p:txBody>
      </p:sp>
      <p:pic>
        <p:nvPicPr>
          <p:cNvPr id="24" name="图片 23" descr="标志与中英文校名组合规范_左右（反白，在深色背景下使用）.png"/>
          <p:cNvPicPr>
            <a:picLocks noChangeAspect="1"/>
          </p:cNvPicPr>
          <p:nvPr/>
        </p:nvPicPr>
        <p:blipFill>
          <a:blip r:embed="rId4" cstate="print"/>
          <a:stretch>
            <a:fillRect/>
          </a:stretch>
        </p:blipFill>
        <p:spPr>
          <a:xfrm>
            <a:off x="586815" y="795725"/>
            <a:ext cx="1625232" cy="457812"/>
          </a:xfrm>
          <a:prstGeom prst="rect">
            <a:avLst/>
          </a:prstGeom>
        </p:spPr>
      </p:pic>
      <p:sp>
        <p:nvSpPr>
          <p:cNvPr id="25" name="文本框 24"/>
          <p:cNvSpPr txBox="1"/>
          <p:nvPr/>
        </p:nvSpPr>
        <p:spPr>
          <a:xfrm>
            <a:off x="654547" y="4702336"/>
            <a:ext cx="3936000" cy="369332"/>
          </a:xfrm>
          <a:prstGeom prst="rect">
            <a:avLst/>
          </a:prstGeom>
          <a:solidFill>
            <a:srgbClr val="162746">
              <a:alpha val="62745"/>
            </a:srgbClr>
          </a:solidFill>
        </p:spPr>
        <p:txBody>
          <a:bodyPr wrap="square" rtlCol="0">
            <a:spAutoFit/>
          </a:bodyPr>
          <a:lstStyle/>
          <a:p>
            <a:r>
              <a:rPr lang="zh-CN" altLang="en-US" dirty="0">
                <a:solidFill>
                  <a:srgbClr val="D3E6F4"/>
                </a:solidFill>
                <a:latin typeface="方正悠黑简体 504L" panose="02000000000000000000" pitchFamily="2" charset="-122"/>
                <a:ea typeface="方正悠黑简体 504L" panose="02000000000000000000" pitchFamily="2" charset="-122"/>
              </a:rPr>
              <a:t>作者：张乐行       日期：</a:t>
            </a:r>
            <a:r>
              <a:rPr lang="en-US" altLang="zh-CN" dirty="0">
                <a:solidFill>
                  <a:srgbClr val="D3E6F4"/>
                </a:solidFill>
                <a:latin typeface="方正悠黑简体 504L" panose="02000000000000000000" pitchFamily="2" charset="-122"/>
                <a:ea typeface="方正悠黑简体 504L" panose="02000000000000000000" pitchFamily="2" charset="-122"/>
              </a:rPr>
              <a:t>2024.10.30</a:t>
            </a:r>
            <a:endParaRPr lang="zh-CN" altLang="en-US" dirty="0">
              <a:solidFill>
                <a:srgbClr val="D3E6F4"/>
              </a:solidFill>
              <a:latin typeface="方正悠黑简体 504L" panose="02000000000000000000" pitchFamily="2" charset="-122"/>
              <a:ea typeface="方正悠黑简体 504L"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1</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01650" y="1339215"/>
            <a:ext cx="11182350" cy="4943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2</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20065" y="1219835"/>
            <a:ext cx="10621010" cy="1701800"/>
          </a:xfrm>
          <a:prstGeom prst="rect">
            <a:avLst/>
          </a:prstGeom>
        </p:spPr>
      </p:pic>
      <p:pic>
        <p:nvPicPr>
          <p:cNvPr id="3" name="图片 2"/>
          <p:cNvPicPr>
            <a:picLocks noChangeAspect="1"/>
          </p:cNvPicPr>
          <p:nvPr/>
        </p:nvPicPr>
        <p:blipFill>
          <a:blip r:embed="rId5">
            <a:clrChange>
              <a:clrFrom>
                <a:srgbClr val="FFFFFF">
                  <a:alpha val="100000"/>
                </a:srgbClr>
              </a:clrFrom>
              <a:clrTo>
                <a:srgbClr val="FFFFFF">
                  <a:alpha val="100000"/>
                  <a:alpha val="0"/>
                </a:srgbClr>
              </a:clrTo>
            </a:clrChange>
          </a:blip>
          <a:srcRect b="54616"/>
          <a:stretch>
            <a:fillRect/>
          </a:stretch>
        </p:blipFill>
        <p:spPr>
          <a:xfrm>
            <a:off x="795655" y="2921635"/>
            <a:ext cx="6015355" cy="3688715"/>
          </a:xfrm>
          <a:prstGeom prst="rect">
            <a:avLst/>
          </a:prstGeom>
        </p:spPr>
      </p:pic>
      <p:pic>
        <p:nvPicPr>
          <p:cNvPr id="6" name="图片 5"/>
          <p:cNvPicPr>
            <a:picLocks noChangeAspect="1"/>
          </p:cNvPicPr>
          <p:nvPr/>
        </p:nvPicPr>
        <p:blipFill>
          <a:blip r:embed="rId5">
            <a:clrChange>
              <a:clrFrom>
                <a:srgbClr val="FFFFFF">
                  <a:alpha val="100000"/>
                </a:srgbClr>
              </a:clrFrom>
              <a:clrTo>
                <a:srgbClr val="FFFFFF">
                  <a:alpha val="100000"/>
                  <a:alpha val="0"/>
                </a:srgbClr>
              </a:clrTo>
            </a:clrChange>
          </a:blip>
          <a:srcRect t="46008"/>
          <a:stretch>
            <a:fillRect/>
          </a:stretch>
        </p:blipFill>
        <p:spPr>
          <a:xfrm>
            <a:off x="5685155" y="2221865"/>
            <a:ext cx="6015355" cy="4388485"/>
          </a:xfrm>
          <a:prstGeom prst="rect">
            <a:avLst/>
          </a:prstGeom>
        </p:spPr>
      </p:pic>
      <p:cxnSp>
        <p:nvCxnSpPr>
          <p:cNvPr id="4" name="直接连接符 3"/>
          <p:cNvCxnSpPr/>
          <p:nvPr/>
        </p:nvCxnSpPr>
        <p:spPr>
          <a:xfrm flipH="1">
            <a:off x="5439410" y="2120900"/>
            <a:ext cx="5080" cy="4505325"/>
          </a:xfrm>
          <a:prstGeom prst="line">
            <a:avLst/>
          </a:prstGeom>
          <a:ln w="19050">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题解：问</a:t>
            </a:r>
            <a:r>
              <a:rPr lang="en-US" altLang="zh-CN" sz="3200" b="1" dirty="0">
                <a:latin typeface="Source Han Serif SC Heavy" panose="02020300000000000000" pitchFamily="18" charset="-128"/>
                <a:ea typeface="Source Han Serif SC Heavy" panose="02020300000000000000" pitchFamily="18" charset="-128"/>
                <a:cs typeface="+mn-ea"/>
                <a:sym typeface="+mn-lt"/>
              </a:rPr>
              <a:t> 2 </a:t>
            </a:r>
            <a:r>
              <a:rPr lang="zh-CN" altLang="en-US" sz="3200" b="1" dirty="0">
                <a:latin typeface="Source Han Serif SC Heavy" panose="02020300000000000000" pitchFamily="18" charset="-128"/>
                <a:ea typeface="Source Han Serif SC Heavy" panose="02020300000000000000" pitchFamily="18" charset="-128"/>
                <a:cs typeface="+mn-ea"/>
                <a:sym typeface="+mn-lt"/>
              </a:rPr>
              <a:t>（其他）</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第⼀题</a:t>
            </a: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rcRect b="73881"/>
          <a:stretch>
            <a:fillRect/>
          </a:stretch>
        </p:blipFill>
        <p:spPr>
          <a:xfrm>
            <a:off x="520065" y="1219835"/>
            <a:ext cx="10621010" cy="444500"/>
          </a:xfrm>
          <a:prstGeom prst="rect">
            <a:avLst/>
          </a:prstGeom>
        </p:spPr>
      </p:pic>
      <p:cxnSp>
        <p:nvCxnSpPr>
          <p:cNvPr id="5"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8" name="图片 7"/>
          <p:cNvPicPr>
            <a:picLocks noChangeAspect="1"/>
          </p:cNvPicPr>
          <p:nvPr/>
        </p:nvPicPr>
        <p:blipFill>
          <a:blip r:embed="rId5">
            <a:clrChange>
              <a:clrFrom>
                <a:srgbClr val="F8F8F8">
                  <a:alpha val="100000"/>
                </a:srgbClr>
              </a:clrFrom>
              <a:clrTo>
                <a:srgbClr val="F8F8F8">
                  <a:alpha val="100000"/>
                  <a:alpha val="0"/>
                </a:srgbClr>
              </a:clrTo>
            </a:clrChange>
          </a:blip>
          <a:srcRect l="837" b="41248"/>
          <a:stretch>
            <a:fillRect/>
          </a:stretch>
        </p:blipFill>
        <p:spPr>
          <a:xfrm>
            <a:off x="1862455" y="1675130"/>
            <a:ext cx="4817745" cy="4602480"/>
          </a:xfrm>
          <a:prstGeom prst="rect">
            <a:avLst/>
          </a:prstGeom>
        </p:spPr>
      </p:pic>
      <p:grpSp>
        <p:nvGrpSpPr>
          <p:cNvPr id="3" name="组合 2"/>
          <p:cNvGrpSpPr/>
          <p:nvPr/>
        </p:nvGrpSpPr>
        <p:grpSpPr>
          <a:xfrm>
            <a:off x="5675630" y="1727200"/>
            <a:ext cx="4863465" cy="4599940"/>
            <a:chOff x="7666" y="2725"/>
            <a:chExt cx="7659" cy="7244"/>
          </a:xfrm>
        </p:grpSpPr>
        <p:pic>
          <p:nvPicPr>
            <p:cNvPr id="9" name="图片 8"/>
            <p:cNvPicPr>
              <a:picLocks noChangeAspect="1"/>
            </p:cNvPicPr>
            <p:nvPr/>
          </p:nvPicPr>
          <p:blipFill>
            <a:blip r:embed="rId5">
              <a:clrChange>
                <a:clrFrom>
                  <a:srgbClr val="F8F8F8">
                    <a:alpha val="100000"/>
                  </a:srgbClr>
                </a:clrFrom>
                <a:clrTo>
                  <a:srgbClr val="F8F8F8">
                    <a:alpha val="100000"/>
                    <a:alpha val="0"/>
                  </a:srgbClr>
                </a:clrTo>
              </a:clrChange>
            </a:blip>
            <a:srcRect l="1057" t="58898"/>
            <a:stretch>
              <a:fillRect/>
            </a:stretch>
          </p:blipFill>
          <p:spPr>
            <a:xfrm>
              <a:off x="7759" y="2725"/>
              <a:ext cx="7567" cy="5069"/>
            </a:xfrm>
            <a:prstGeom prst="rect">
              <a:avLst/>
            </a:prstGeom>
          </p:spPr>
        </p:pic>
        <p:pic>
          <p:nvPicPr>
            <p:cNvPr id="11" name="图片 10"/>
            <p:cNvPicPr>
              <a:picLocks noChangeAspect="1"/>
            </p:cNvPicPr>
            <p:nvPr/>
          </p:nvPicPr>
          <p:blipFill>
            <a:blip r:embed="rId6">
              <a:clrChange>
                <a:clrFrom>
                  <a:srgbClr val="F8F8F8">
                    <a:alpha val="100000"/>
                  </a:srgbClr>
                </a:clrFrom>
                <a:clrTo>
                  <a:srgbClr val="F8F8F8">
                    <a:alpha val="100000"/>
                    <a:alpha val="0"/>
                  </a:srgbClr>
                </a:clrTo>
              </a:clrChange>
            </a:blip>
            <a:srcRect b="67191"/>
            <a:stretch>
              <a:fillRect/>
            </a:stretch>
          </p:blipFill>
          <p:spPr>
            <a:xfrm>
              <a:off x="7708" y="7775"/>
              <a:ext cx="5479" cy="726"/>
            </a:xfrm>
            <a:prstGeom prst="rect">
              <a:avLst/>
            </a:prstGeom>
          </p:spPr>
        </p:pic>
        <p:pic>
          <p:nvPicPr>
            <p:cNvPr id="12" name="图片 11"/>
            <p:cNvPicPr>
              <a:picLocks noChangeAspect="1"/>
            </p:cNvPicPr>
            <p:nvPr/>
          </p:nvPicPr>
          <p:blipFill>
            <a:blip r:embed="rId6">
              <a:clrChange>
                <a:clrFrom>
                  <a:srgbClr val="F8F8F8">
                    <a:alpha val="100000"/>
                  </a:srgbClr>
                </a:clrFrom>
                <a:clrTo>
                  <a:srgbClr val="F8F8F8">
                    <a:alpha val="100000"/>
                    <a:alpha val="0"/>
                  </a:srgbClr>
                </a:clrTo>
              </a:clrChange>
            </a:blip>
            <a:srcRect t="48174"/>
            <a:stretch>
              <a:fillRect/>
            </a:stretch>
          </p:blipFill>
          <p:spPr>
            <a:xfrm>
              <a:off x="7708" y="8504"/>
              <a:ext cx="5485" cy="1148"/>
            </a:xfrm>
            <a:prstGeom prst="rect">
              <a:avLst/>
            </a:prstGeom>
          </p:spPr>
        </p:pic>
        <p:pic>
          <p:nvPicPr>
            <p:cNvPr id="13" name="图片 12"/>
            <p:cNvPicPr>
              <a:picLocks noChangeAspect="1"/>
            </p:cNvPicPr>
            <p:nvPr/>
          </p:nvPicPr>
          <p:blipFill>
            <a:blip r:embed="rId6">
              <a:clrChange>
                <a:clrFrom>
                  <a:srgbClr val="F8F8F8">
                    <a:alpha val="100000"/>
                  </a:srgbClr>
                </a:clrFrom>
                <a:clrTo>
                  <a:srgbClr val="F8F8F8">
                    <a:alpha val="100000"/>
                    <a:alpha val="0"/>
                  </a:srgbClr>
                </a:clrTo>
              </a:clrChange>
            </a:blip>
            <a:srcRect t="32454" b="51927"/>
            <a:stretch>
              <a:fillRect/>
            </a:stretch>
          </p:blipFill>
          <p:spPr>
            <a:xfrm>
              <a:off x="7666" y="9625"/>
              <a:ext cx="5470" cy="345"/>
            </a:xfrm>
            <a:prstGeom prst="rect">
              <a:avLst/>
            </a:prstGeom>
          </p:spPr>
        </p:pic>
      </p:grpSp>
      <p:cxnSp>
        <p:nvCxnSpPr>
          <p:cNvPr id="4" name="直接连接符 3"/>
          <p:cNvCxnSpPr/>
          <p:nvPr/>
        </p:nvCxnSpPr>
        <p:spPr>
          <a:xfrm flipH="1">
            <a:off x="5491480" y="1791335"/>
            <a:ext cx="5080" cy="4505325"/>
          </a:xfrm>
          <a:prstGeom prst="line">
            <a:avLst/>
          </a:prstGeom>
          <a:ln w="19050">
            <a:prstDash val="sysDash"/>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5275" y="231775"/>
              <a:ext cx="104775" cy="76041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endParaRPr lang="zh-CN" altLang="en-US" noProof="1">
                <a:solidFill>
                  <a:srgbClr val="FFFFFF"/>
                </a:solidFill>
              </a:endParaRPr>
            </a:p>
          </p:txBody>
        </p:sp>
      </p:grpSp>
      <p:sp>
        <p:nvSpPr>
          <p:cNvPr id="53" name="文本框 10"/>
          <p:cNvSpPr txBox="1">
            <a:spLocks noChangeArrowheads="1"/>
          </p:cNvSpPr>
          <p:nvPr/>
        </p:nvSpPr>
        <p:spPr bwMode="auto">
          <a:xfrm>
            <a:off x="4594014" y="460206"/>
            <a:ext cx="48402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defRPr/>
            </a:pPr>
            <a:r>
              <a:rPr lang="zh-CN" altLang="en-US" sz="3200" b="1" dirty="0">
                <a:latin typeface="Source Han Serif SC Heavy" panose="02020300000000000000" pitchFamily="18" charset="-128"/>
                <a:ea typeface="Source Han Serif SC Heavy" panose="02020300000000000000" pitchFamily="18" charset="-128"/>
                <a:cs typeface="+mn-ea"/>
                <a:sym typeface="+mn-lt"/>
              </a:rPr>
              <a:t>题面</a:t>
            </a:r>
          </a:p>
        </p:txBody>
      </p:sp>
      <p:cxnSp>
        <p:nvCxnSpPr>
          <p:cNvPr id="54" name="直接箭头连接符 8"/>
          <p:cNvCxnSpPr/>
          <p:nvPr/>
        </p:nvCxnSpPr>
        <p:spPr>
          <a:xfrm>
            <a:off x="4557713" y="1081723"/>
            <a:ext cx="4762500" cy="11112"/>
          </a:xfrm>
          <a:prstGeom prst="straightConnector1">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19"/>
          <p:cNvCxnSpPr/>
          <p:nvPr/>
        </p:nvCxnSpPr>
        <p:spPr>
          <a:xfrm>
            <a:off x="6072189" y="6390368"/>
            <a:ext cx="5700304" cy="0"/>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cxnSp>
        <p:nvCxnSpPr>
          <p:cNvPr id="59" name="直接连接符 22"/>
          <p:cNvCxnSpPr/>
          <p:nvPr/>
        </p:nvCxnSpPr>
        <p:spPr>
          <a:xfrm flipH="1">
            <a:off x="11851684" y="0"/>
            <a:ext cx="1" cy="6130925"/>
          </a:xfrm>
          <a:prstGeom prst="line">
            <a:avLst/>
          </a:prstGeom>
          <a:ln>
            <a:solidFill>
              <a:srgbClr val="2D3130"/>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1446759" y="6130925"/>
            <a:ext cx="508000" cy="50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005" y="457289"/>
            <a:ext cx="1711754" cy="477838"/>
          </a:xfrm>
          <a:prstGeom prst="rect">
            <a:avLst/>
          </a:prstGeom>
        </p:spPr>
      </p:pic>
      <p:sp>
        <p:nvSpPr>
          <p:cNvPr id="21" name="文本框 10"/>
          <p:cNvSpPr txBox="1">
            <a:spLocks noChangeArrowheads="1"/>
          </p:cNvSpPr>
          <p:nvPr/>
        </p:nvSpPr>
        <p:spPr bwMode="auto">
          <a:xfrm>
            <a:off x="519817" y="402348"/>
            <a:ext cx="296068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eaLnBrk="1" hangingPunct="1"/>
            <a:r>
              <a:rPr lang="zh-CN" altLang="en-US" sz="4000" b="1" dirty="0">
                <a:solidFill>
                  <a:srgbClr val="262626"/>
                </a:solidFill>
                <a:latin typeface="Source Han Serif SC Heavy" panose="02020300000000000000" pitchFamily="18" charset="-128"/>
                <a:ea typeface="Source Han Serif SC Heavy" panose="02020300000000000000" pitchFamily="18" charset="-128"/>
                <a:sym typeface="微软雅黑" panose="020B0503020204020204" pitchFamily="34" charset="-122"/>
              </a:rPr>
              <a:t>第三题</a:t>
            </a:r>
          </a:p>
        </p:txBody>
      </p:sp>
      <p:pic>
        <p:nvPicPr>
          <p:cNvPr id="4" name="图片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95275" y="2117725"/>
            <a:ext cx="11498580" cy="117602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1468</Words>
  <Application>Microsoft Office PowerPoint</Application>
  <PresentationFormat>宽屏</PresentationFormat>
  <Paragraphs>232</Paragraphs>
  <Slides>58</Slides>
  <Notes>35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58</vt:i4>
      </vt:variant>
    </vt:vector>
  </HeadingPairs>
  <TitlesOfParts>
    <vt:vector size="71" baseType="lpstr">
      <vt:lpstr>Microsoft YaHei Light</vt:lpstr>
      <vt:lpstr>OPPOSans-R</vt:lpstr>
      <vt:lpstr>Source Han Serif SC Heavy</vt:lpstr>
      <vt:lpstr>方正悠黑简体 504L</vt:lpstr>
      <vt:lpstr>思源黑体 Light</vt:lpstr>
      <vt:lpstr>宋体</vt:lpstr>
      <vt:lpstr>微软雅黑</vt:lpstr>
      <vt:lpstr>Arial</vt:lpstr>
      <vt:lpstr>Calibri</vt:lpstr>
      <vt:lpstr>Cambria Math</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Tatjana</dc:creator>
  <cp:lastModifiedBy>乐行 张</cp:lastModifiedBy>
  <cp:revision>306</cp:revision>
  <cp:lastPrinted>2024-10-29T08:41:34Z</cp:lastPrinted>
  <dcterms:created xsi:type="dcterms:W3CDTF">2024-10-29T08:41:34Z</dcterms:created>
  <dcterms:modified xsi:type="dcterms:W3CDTF">2024-10-29T08:46:55Z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2052-12.1.0.17885</vt:lpwstr>
  </property>
</Properties>
</file>